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6.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heme/theme7.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 id="2147483671" r:id="rId2"/>
    <p:sldMasterId id="2147483683" r:id="rId3"/>
    <p:sldMasterId id="2147483688" r:id="rId4"/>
    <p:sldMasterId id="2147483701" r:id="rId5"/>
    <p:sldMasterId id="2147483713" r:id="rId6"/>
  </p:sldMasterIdLst>
  <p:notesMasterIdLst>
    <p:notesMasterId r:id="rId15"/>
  </p:notesMasterIdLst>
  <p:sldIdLst>
    <p:sldId id="2147482820" r:id="rId7"/>
    <p:sldId id="2147482822" r:id="rId8"/>
    <p:sldId id="2147482819" r:id="rId9"/>
    <p:sldId id="2147482812" r:id="rId10"/>
    <p:sldId id="2147482813" r:id="rId11"/>
    <p:sldId id="2147482814" r:id="rId12"/>
    <p:sldId id="2147482815" r:id="rId13"/>
    <p:sldId id="2147482816" r:id="rId1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708" y="90"/>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4" tIns="45712" rIns="91424" bIns="45712" rtlCol="0"/>
          <a:lstStyle>
            <a:lvl1pPr algn="r">
              <a:defRPr sz="1200"/>
            </a:lvl1pPr>
          </a:lstStyle>
          <a:p>
            <a:fld id="{10BACE71-6DF5-47DE-98A1-FC97B579FBAF}"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4" tIns="45712" rIns="91424" bIns="45712" rtlCol="0" anchor="b"/>
          <a:lstStyle>
            <a:lvl1pPr algn="r">
              <a:defRPr sz="1200"/>
            </a:lvl1pPr>
          </a:lstStyle>
          <a:p>
            <a:fld id="{C7705F12-30B6-4DE8-91D7-84CC49DA3F1B}" type="slidenum">
              <a:rPr kumimoji="1" lang="ja-JP" altLang="en-US" smtClean="0"/>
              <a:t>‹#›</a:t>
            </a:fld>
            <a:endParaRPr kumimoji="1" lang="ja-JP" altLang="en-US"/>
          </a:p>
        </p:txBody>
      </p:sp>
    </p:spTree>
    <p:extLst>
      <p:ext uri="{BB962C8B-B14F-4D97-AF65-F5344CB8AC3E}">
        <p14:creationId xmlns:p14="http://schemas.microsoft.com/office/powerpoint/2010/main" val="5226007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2.xml"/><Relationship Id="rId1" Type="http://schemas.openxmlformats.org/officeDocument/2006/relationships/tags" Target="../tags/tag11.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2.xml"/><Relationship Id="rId1" Type="http://schemas.openxmlformats.org/officeDocument/2006/relationships/tags" Target="../tags/tag12.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3.xml"/><Relationship Id="rId1" Type="http://schemas.openxmlformats.org/officeDocument/2006/relationships/tags" Target="../tags/tag14.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3.xml"/><Relationship Id="rId1" Type="http://schemas.openxmlformats.org/officeDocument/2006/relationships/tags" Target="../tags/tag15.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3.xml"/><Relationship Id="rId1" Type="http://schemas.openxmlformats.org/officeDocument/2006/relationships/tags" Target="../tags/tag16.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4.xml"/><Relationship Id="rId1" Type="http://schemas.openxmlformats.org/officeDocument/2006/relationships/tags" Target="../tags/tag18.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4.xml"/><Relationship Id="rId1" Type="http://schemas.openxmlformats.org/officeDocument/2006/relationships/tags" Target="../tags/tag19.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4.xml"/><Relationship Id="rId1" Type="http://schemas.openxmlformats.org/officeDocument/2006/relationships/tags" Target="../tags/tag20.xml"/><Relationship Id="rId4" Type="http://schemas.openxmlformats.org/officeDocument/2006/relationships/image" Target="../media/image1.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4.xml"/><Relationship Id="rId1" Type="http://schemas.openxmlformats.org/officeDocument/2006/relationships/tags" Target="../tags/tag21.xml"/><Relationship Id="rId4" Type="http://schemas.openxmlformats.org/officeDocument/2006/relationships/image" Target="../media/image1.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4.xml"/><Relationship Id="rId1" Type="http://schemas.openxmlformats.org/officeDocument/2006/relationships/tags" Target="../tags/tag22.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4.xml"/><Relationship Id="rId1" Type="http://schemas.openxmlformats.org/officeDocument/2006/relationships/tags" Target="../tags/tag23.xml"/><Relationship Id="rId4" Type="http://schemas.openxmlformats.org/officeDocument/2006/relationships/image" Target="../media/image1.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4.xml"/><Relationship Id="rId1" Type="http://schemas.openxmlformats.org/officeDocument/2006/relationships/tags" Target="../tags/tag24.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4.xml"/><Relationship Id="rId1" Type="http://schemas.openxmlformats.org/officeDocument/2006/relationships/tags" Target="../tags/tag25.xml"/><Relationship Id="rId4" Type="http://schemas.openxmlformats.org/officeDocument/2006/relationships/image" Target="../media/image3.emf"/></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4.xml"/><Relationship Id="rId1" Type="http://schemas.openxmlformats.org/officeDocument/2006/relationships/tags" Target="../tags/tag26.xml"/><Relationship Id="rId4" Type="http://schemas.openxmlformats.org/officeDocument/2006/relationships/image" Target="../media/image1.emf"/></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5.xml"/><Relationship Id="rId1" Type="http://schemas.openxmlformats.org/officeDocument/2006/relationships/tags" Target="../tags/tag28.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5.xml"/><Relationship Id="rId1" Type="http://schemas.openxmlformats.org/officeDocument/2006/relationships/tags" Target="../tags/tag29.xml"/><Relationship Id="rId4" Type="http://schemas.openxmlformats.org/officeDocument/2006/relationships/image" Target="../media/image1.emf"/></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5.xml"/><Relationship Id="rId1" Type="http://schemas.openxmlformats.org/officeDocument/2006/relationships/tags" Target="../tags/tag30.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5.xml"/><Relationship Id="rId1" Type="http://schemas.openxmlformats.org/officeDocument/2006/relationships/tags" Target="../tags/tag31.xml"/><Relationship Id="rId4" Type="http://schemas.openxmlformats.org/officeDocument/2006/relationships/image" Target="../media/image1.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5.xml"/><Relationship Id="rId1" Type="http://schemas.openxmlformats.org/officeDocument/2006/relationships/tags" Target="../tags/tag32.xml"/><Relationship Id="rId4" Type="http://schemas.openxmlformats.org/officeDocument/2006/relationships/image" Target="../media/image1.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5.xml"/><Relationship Id="rId1" Type="http://schemas.openxmlformats.org/officeDocument/2006/relationships/tags" Target="../tags/tag33.xml"/><Relationship Id="rId4" Type="http://schemas.openxmlformats.org/officeDocument/2006/relationships/image" Target="../media/image1.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Master" Target="../slideMasters/slideMaster5.xml"/><Relationship Id="rId1" Type="http://schemas.openxmlformats.org/officeDocument/2006/relationships/tags" Target="../tags/tag34.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Master" Target="../slideMasters/slideMaster5.xml"/><Relationship Id="rId1" Type="http://schemas.openxmlformats.org/officeDocument/2006/relationships/tags" Target="../tags/tag35.xml"/><Relationship Id="rId4" Type="http://schemas.openxmlformats.org/officeDocument/2006/relationships/image" Target="../media/image3.emf"/></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6.xml"/><Relationship Id="rId1" Type="http://schemas.openxmlformats.org/officeDocument/2006/relationships/tags" Target="../tags/tag37.xml"/><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Master" Target="../slideMasters/slideMaster6.xml"/><Relationship Id="rId1" Type="http://schemas.openxmlformats.org/officeDocument/2006/relationships/tags" Target="../tags/tag38.xml"/><Relationship Id="rId4" Type="http://schemas.openxmlformats.org/officeDocument/2006/relationships/image" Target="../media/image1.emf"/></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6.xml"/><Relationship Id="rId1" Type="http://schemas.openxmlformats.org/officeDocument/2006/relationships/tags" Target="../tags/tag39.xml"/><Relationship Id="rId4" Type="http://schemas.openxmlformats.org/officeDocument/2006/relationships/image" Target="../media/image5.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323332421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419273574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a:prstGeom prst="rect">
            <a:avLst/>
          </a:prstGeo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a:xfrm>
            <a:off x="-10695" y="6520260"/>
            <a:ext cx="2311400" cy="365125"/>
          </a:xfrm>
          <a:prstGeom prst="rect">
            <a:avLst/>
          </a:prstGeom>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a:xfrm>
            <a:off x="3392827" y="6525345"/>
            <a:ext cx="31369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7605295" y="6525345"/>
            <a:ext cx="2311400" cy="365125"/>
          </a:xfrm>
          <a:prstGeom prst="rect">
            <a:avLst/>
          </a:prstGeom>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9301767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4497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49322142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0430" y="2624627"/>
            <a:ext cx="9916430" cy="611516"/>
          </a:xfrm>
        </p:spPr>
        <p:txBody>
          <a:bodyPr wrap="square" anchor="t" anchorCtr="0">
            <a:spAutoFit/>
          </a:bodyPr>
          <a:lstStyle>
            <a:lvl1pPr algn="just">
              <a:defRPr lang="ja-JP" altLang="en-US" sz="34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4"/>
          <p:cNvSpPr>
            <a:spLocks noGrp="1"/>
          </p:cNvSpPr>
          <p:nvPr>
            <p:ph type="sldNum" sz="quarter" idx="12"/>
          </p:nvPr>
        </p:nvSpPr>
        <p:spPr>
          <a:xfrm>
            <a:off x="7594599" y="6566867"/>
            <a:ext cx="2311401" cy="365125"/>
          </a:xfrm>
        </p:spPr>
        <p:txBody>
          <a:bodyPr/>
          <a:lstStyle>
            <a:lvl1pPr>
              <a:defRPr sz="1200">
                <a:solidFill>
                  <a:schemeClr val="tx1"/>
                </a:solidFill>
                <a:latin typeface="メイリオ" panose="020B0604030504040204" pitchFamily="50" charset="-128"/>
                <a:ea typeface="メイリオ"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34661896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メッセージ箇条書き1">
    <p:spTree>
      <p:nvGrpSpPr>
        <p:cNvPr id="1" name=""/>
        <p:cNvGrpSpPr/>
        <p:nvPr/>
      </p:nvGrpSpPr>
      <p:grpSpPr>
        <a:xfrm>
          <a:off x="0" y="0"/>
          <a:ext cx="0" cy="0"/>
          <a:chOff x="0" y="0"/>
          <a:chExt cx="0" cy="0"/>
        </a:xfrm>
      </p:grpSpPr>
      <p:sp>
        <p:nvSpPr>
          <p:cNvPr id="2" name="タイトル 1"/>
          <p:cNvSpPr>
            <a:spLocks noGrp="1"/>
          </p:cNvSpPr>
          <p:nvPr>
            <p:ph type="title"/>
          </p:nvPr>
        </p:nvSpPr>
        <p:spPr>
          <a:xfrm>
            <a:off x="237000" y="433817"/>
            <a:ext cx="9432000" cy="360000"/>
          </a:xfrm>
          <a:prstGeom prst="rect">
            <a:avLst/>
          </a:prstGeom>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37000" y="1016732"/>
            <a:ext cx="9432000" cy="576000"/>
          </a:xfrm>
          <a:prstGeom prst="rect">
            <a:avLst/>
          </a:prstGeom>
        </p:spPr>
        <p:txBody>
          <a:bodyPr tIns="0"/>
          <a:lstStyle>
            <a:lvl1pPr marL="180000" indent="-180000">
              <a:spcAft>
                <a:spcPts val="300"/>
              </a:spcAft>
              <a:buClr>
                <a:schemeClr val="tx1"/>
              </a:buClr>
              <a:buFont typeface="Arial" panose="020B0604020202020204" pitchFamily="34" charset="0"/>
              <a:buChar char="•"/>
              <a:defRPr sz="1600"/>
            </a:lvl1pPr>
            <a:lvl5pPr marL="18288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5" name="テキスト プレースホルダー 3"/>
          <p:cNvSpPr txBox="1">
            <a:spLocks/>
          </p:cNvSpPr>
          <p:nvPr/>
        </p:nvSpPr>
        <p:spPr>
          <a:xfrm>
            <a:off x="9084425"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84331045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268392421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6D93067-2053-40EB-B9F7-636BFE3697AE}"/>
              </a:ext>
            </a:extLst>
          </p:cNvPr>
          <p:cNvSpPr>
            <a:spLocks noGrp="1"/>
          </p:cNvSpPr>
          <p:nvPr>
            <p:ph idx="1"/>
          </p:nvPr>
        </p:nvSpPr>
        <p:spPr>
          <a:xfrm>
            <a:off x="479867" y="1652587"/>
            <a:ext cx="8543925" cy="1954482"/>
          </a:xfrm>
          <a:prstGeom prst="rect">
            <a:avLst/>
          </a:prstGeom>
        </p:spPr>
        <p:txBody>
          <a:bodyPr/>
          <a:lstStyle>
            <a:lvl2pPr>
              <a:spcBef>
                <a:spcPts val="447"/>
              </a:spcBef>
              <a:defRPr/>
            </a:lvl2pPr>
            <a:lvl3pPr>
              <a:spcBef>
                <a:spcPts val="447"/>
              </a:spcBef>
              <a:defRPr/>
            </a:lvl3pPr>
            <a:lvl4pPr>
              <a:spcBef>
                <a:spcPts val="447"/>
              </a:spcBef>
              <a:defRPr/>
            </a:lvl4pPr>
            <a:lvl5pPr>
              <a:spcBef>
                <a:spcPts val="447"/>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7" name="タイトル 16">
            <a:extLst>
              <a:ext uri="{FF2B5EF4-FFF2-40B4-BE49-F238E27FC236}">
                <a16:creationId xmlns:a16="http://schemas.microsoft.com/office/drawing/2014/main" id="{ECFAE555-4165-474B-9A78-536B332D1DCA}"/>
              </a:ext>
            </a:extLst>
          </p:cNvPr>
          <p:cNvSpPr>
            <a:spLocks noGrp="1"/>
          </p:cNvSpPr>
          <p:nvPr>
            <p:ph type="title"/>
          </p:nvPr>
        </p:nvSpPr>
        <p:spPr/>
        <p:txBody>
          <a:bodyPr/>
          <a:lstStyle/>
          <a:p>
            <a:r>
              <a:rPr kumimoji="1" lang="ja-JP" altLang="en-US"/>
              <a:t>マスター タイトルの書式設定</a:t>
            </a:r>
          </a:p>
        </p:txBody>
      </p:sp>
      <p:sp>
        <p:nvSpPr>
          <p:cNvPr id="4" name="スライド番号プレースホルダー 3">
            <a:extLst>
              <a:ext uri="{FF2B5EF4-FFF2-40B4-BE49-F238E27FC236}">
                <a16:creationId xmlns:a16="http://schemas.microsoft.com/office/drawing/2014/main" id="{0A995D0B-DD95-4A41-B93F-15D3A5ACA61B}"/>
              </a:ext>
            </a:extLst>
          </p:cNvPr>
          <p:cNvSpPr>
            <a:spLocks noGrp="1"/>
          </p:cNvSpPr>
          <p:nvPr>
            <p:ph type="sldNum" sz="quarter" idx="10"/>
          </p:nvPr>
        </p:nvSpPr>
        <p:spPr/>
        <p:txBody>
          <a:bodyPr/>
          <a:lstStyle/>
          <a:p>
            <a:fld id="{1635A127-DD63-4015-91E6-9DFD34C926B6}" type="slidenum">
              <a:rPr lang="ja-JP" altLang="en-US" smtClean="0"/>
              <a:pPr/>
              <a:t>‹#›</a:t>
            </a:fld>
            <a:endParaRPr lang="ja-JP" altLang="en-US"/>
          </a:p>
        </p:txBody>
      </p:sp>
    </p:spTree>
    <p:extLst>
      <p:ext uri="{BB962C8B-B14F-4D97-AF65-F5344CB8AC3E}">
        <p14:creationId xmlns:p14="http://schemas.microsoft.com/office/powerpoint/2010/main" val="3101403545"/>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1183488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2184614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0EB68E-C125-4DE5-95E2-260548536FE0}"/>
              </a:ext>
            </a:extLst>
          </p:cNvPr>
          <p:cNvSpPr>
            <a:spLocks noGrp="1"/>
          </p:cNvSpPr>
          <p:nvPr>
            <p:ph type="title"/>
          </p:nvPr>
        </p:nvSpPr>
        <p:spPr>
          <a:xfrm>
            <a:off x="200025" y="0"/>
            <a:ext cx="9469499" cy="382587"/>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5B0680A-62FA-49AE-AE0D-39238E54B04F}"/>
              </a:ext>
            </a:extLst>
          </p:cNvPr>
          <p:cNvSpPr>
            <a:spLocks noGrp="1"/>
          </p:cNvSpPr>
          <p:nvPr>
            <p:ph type="dt" sz="half" idx="10"/>
          </p:nvPr>
        </p:nvSpPr>
        <p:spPr/>
        <p:txBody>
          <a:bodyPr/>
          <a:lstStyle/>
          <a:p>
            <a:fld id="{57702473-496F-4EA5-8617-C076904D98E0}" type="datetime1">
              <a:rPr lang="ja-JP" altLang="en-US" smtClean="0"/>
              <a:t>2024/9/4</a:t>
            </a:fld>
            <a:endParaRPr lang="ja-JP" altLang="en-US"/>
          </a:p>
        </p:txBody>
      </p:sp>
      <p:sp>
        <p:nvSpPr>
          <p:cNvPr id="4" name="フッター プレースホルダー 3">
            <a:extLst>
              <a:ext uri="{FF2B5EF4-FFF2-40B4-BE49-F238E27FC236}">
                <a16:creationId xmlns:a16="http://schemas.microsoft.com/office/drawing/2014/main" id="{8790014A-59C6-4214-B598-11473C90EB2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01423A-B976-4978-80F9-6C07D4378944}"/>
              </a:ext>
            </a:extLst>
          </p:cNvPr>
          <p:cNvSpPr>
            <a:spLocks noGrp="1"/>
          </p:cNvSpPr>
          <p:nvPr>
            <p:ph type="sldNum" sz="quarter" idx="12"/>
          </p:nvPr>
        </p:nvSpPr>
        <p:spPr/>
        <p:txBody>
          <a:body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70011015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838240"/>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2283684652"/>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2726261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50959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824687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4239983110"/>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180548453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244763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951724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68126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42131004"/>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419743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532379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74078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7038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1829193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820194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673206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1412013299"/>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725530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4809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861859967"/>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10582494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759792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1062583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1588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9846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2019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12196535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191560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2099155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25282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72927018"/>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19160102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0430" y="2624627"/>
            <a:ext cx="9916430" cy="611516"/>
          </a:xfrm>
        </p:spPr>
        <p:txBody>
          <a:bodyPr wrap="square" anchor="t" anchorCtr="0">
            <a:spAutoFit/>
          </a:bodyPr>
          <a:lstStyle>
            <a:lvl1pPr algn="just">
              <a:defRPr lang="ja-JP" altLang="en-US" sz="34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4"/>
          <p:cNvSpPr>
            <a:spLocks noGrp="1"/>
          </p:cNvSpPr>
          <p:nvPr>
            <p:ph type="sldNum" sz="quarter" idx="12"/>
          </p:nvPr>
        </p:nvSpPr>
        <p:spPr>
          <a:xfrm>
            <a:off x="7594599" y="6566867"/>
            <a:ext cx="2311401" cy="365125"/>
          </a:xfrm>
        </p:spPr>
        <p:txBody>
          <a:bodyPr/>
          <a:lstStyle>
            <a:lvl1pPr>
              <a:defRPr sz="1200">
                <a:solidFill>
                  <a:schemeClr val="tx1"/>
                </a:solidFill>
                <a:latin typeface="メイリオ" panose="020B0604030504040204" pitchFamily="50" charset="-128"/>
                <a:ea typeface="メイリオ"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8291648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メッセージ箇条書き1">
    <p:spTree>
      <p:nvGrpSpPr>
        <p:cNvPr id="1" name=""/>
        <p:cNvGrpSpPr/>
        <p:nvPr/>
      </p:nvGrpSpPr>
      <p:grpSpPr>
        <a:xfrm>
          <a:off x="0" y="0"/>
          <a:ext cx="0" cy="0"/>
          <a:chOff x="0" y="0"/>
          <a:chExt cx="0" cy="0"/>
        </a:xfrm>
      </p:grpSpPr>
      <p:sp>
        <p:nvSpPr>
          <p:cNvPr id="2" name="タイトル 1"/>
          <p:cNvSpPr>
            <a:spLocks noGrp="1"/>
          </p:cNvSpPr>
          <p:nvPr>
            <p:ph type="title"/>
          </p:nvPr>
        </p:nvSpPr>
        <p:spPr>
          <a:xfrm>
            <a:off x="237000" y="433817"/>
            <a:ext cx="9432000" cy="360000"/>
          </a:xfrm>
          <a:prstGeom prst="rect">
            <a:avLst/>
          </a:prstGeom>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37000" y="1016732"/>
            <a:ext cx="9432000" cy="576000"/>
          </a:xfrm>
          <a:prstGeom prst="rect">
            <a:avLst/>
          </a:prstGeom>
        </p:spPr>
        <p:txBody>
          <a:bodyPr tIns="0"/>
          <a:lstStyle>
            <a:lvl1pPr marL="180000" indent="-180000">
              <a:spcAft>
                <a:spcPts val="300"/>
              </a:spcAft>
              <a:buClr>
                <a:schemeClr val="tx1"/>
              </a:buClr>
              <a:buFont typeface="Arial" panose="020B0604020202020204" pitchFamily="34" charset="0"/>
              <a:buChar char="•"/>
              <a:defRPr sz="1600"/>
            </a:lvl1pPr>
            <a:lvl5pPr marL="18288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5" name="テキスト プレースホルダー 3"/>
          <p:cNvSpPr txBox="1">
            <a:spLocks/>
          </p:cNvSpPr>
          <p:nvPr/>
        </p:nvSpPr>
        <p:spPr>
          <a:xfrm>
            <a:off x="9084425"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1911754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3319516841"/>
      </p:ext>
    </p:extLst>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795848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6243123"/>
      </p:ext>
    </p:extLst>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a:xfrm>
            <a:off x="193675" y="547712"/>
            <a:ext cx="9518650" cy="1081088"/>
          </a:xfrm>
        </p:spPr>
        <p:txBody>
          <a:bodyPr/>
          <a:lstStyle>
            <a:lvl2pPr>
              <a:buFont typeface="Wingdings" pitchFamily="2" charset="2"/>
              <a:buChar char="p"/>
              <a:defRPr/>
            </a:lvl2pPr>
            <a:lvl3pPr>
              <a:defRPr sz="1600"/>
            </a:lvl3pPr>
            <a:lvl4pPr>
              <a:defRPr sz="1400"/>
            </a:lvl4pPr>
            <a:lvl5pPr>
              <a:defRPr sz="14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FF865DD-3092-44C7-806A-BE992ADA7BB8}" type="datetime1">
              <a:rPr lang="ja-JP" altLang="en-US" smtClean="0"/>
              <a:pPr>
                <a:defRPr/>
              </a:pPr>
              <a:t>2024/9/4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3C49085-5BDD-4F38-85C4-5829F709CDD2}" type="slidenum">
              <a:rPr lang="ja-JP" altLang="en-US"/>
              <a:pPr>
                <a:defRPr/>
              </a:pPr>
              <a:t>‹#›</a:t>
            </a:fld>
            <a:endParaRPr lang="ja-JP" altLang="en-US"/>
          </a:p>
        </p:txBody>
      </p:sp>
    </p:spTree>
    <p:extLst>
      <p:ext uri="{BB962C8B-B14F-4D97-AF65-F5344CB8AC3E}">
        <p14:creationId xmlns:p14="http://schemas.microsoft.com/office/powerpoint/2010/main" val="42313789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2_標準スライド">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D16FE834-EACE-44FF-A599-24D04010F0C7}"/>
              </a:ext>
            </a:extLst>
          </p:cNvPr>
          <p:cNvGraphicFramePr>
            <a:graphicFrameLocks noChangeAspect="1"/>
          </p:cNvGraphicFramePr>
          <p:nvPr>
            <p:custDataLst>
              <p:tags r:id="rId1"/>
            </p:custDataLst>
            <p:extLst>
              <p:ext uri="{D42A27DB-BD31-4B8C-83A1-F6EECF244321}">
                <p14:modId xmlns:p14="http://schemas.microsoft.com/office/powerpoint/2010/main" val="13546924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99" imgH="499" progId="TCLayout.ActiveDocument.1">
                  <p:embed/>
                </p:oleObj>
              </mc:Choice>
              <mc:Fallback>
                <p:oleObj name="think-cell スライド" r:id="rId3" imgW="499" imgH="499" progId="TCLayout.ActiveDocument.1">
                  <p:embed/>
                  <p:pic>
                    <p:nvPicPr>
                      <p:cNvPr id="3" name="オブジェクト 2" hidden="1">
                        <a:extLst>
                          <a:ext uri="{FF2B5EF4-FFF2-40B4-BE49-F238E27FC236}">
                            <a16:creationId xmlns:a16="http://schemas.microsoft.com/office/drawing/2014/main" id="{D16FE834-EACE-44FF-A599-24D04010F0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スライド番号プレースホルダー 4"/>
          <p:cNvSpPr>
            <a:spLocks noGrp="1"/>
          </p:cNvSpPr>
          <p:nvPr>
            <p:ph type="sldNum" sz="quarter" idx="12"/>
          </p:nvPr>
        </p:nvSpPr>
        <p:spPr>
          <a:xfrm>
            <a:off x="9373932" y="6677362"/>
            <a:ext cx="504000" cy="154800"/>
          </a:xfrm>
          <a:prstGeom prst="rect">
            <a:avLst/>
          </a:prstGeom>
        </p:spPr>
        <p:txBody>
          <a:bodyPr wrap="none" lIns="0" tIns="36000" rIns="0" bIns="36000" anchor="ctr">
            <a:noAutofit/>
          </a:bodyPr>
          <a:lstStyle>
            <a:lvl1pPr>
              <a:defRPr lang="ja-JP" altLang="en-US" sz="923" smtClean="0">
                <a:solidFill>
                  <a:schemeClr val="tx1">
                    <a:lumMod val="50000"/>
                    <a:lumOff val="50000"/>
                  </a:schemeClr>
                </a:solidFill>
                <a:cs typeface="Arial" panose="020B0604020202020204" pitchFamily="34" charset="0"/>
              </a:defRPr>
            </a:lvl1pPr>
          </a:lstStyle>
          <a:p>
            <a:r>
              <a:rPr lang="en-US" altLang="ja-JP">
                <a:sym typeface="Meiryo UI" panose="020B0604030504040204" pitchFamily="50" charset="-128"/>
              </a:rPr>
              <a:t>-</a:t>
            </a:r>
            <a:fld id="{D9550142-B990-490A-A107-ED7302A7FD52}" type="slidenum">
              <a:rPr lang="en-US" altLang="ja-JP" smtClean="0"/>
              <a:pPr/>
              <a:t>‹#›</a:t>
            </a:fld>
            <a:r>
              <a:rPr lang="en-US" altLang="ja-JP">
                <a:sym typeface="Meiryo UI" panose="020B0604030504040204" pitchFamily="50" charset="-128"/>
              </a:rPr>
              <a:t>-</a:t>
            </a:r>
          </a:p>
        </p:txBody>
      </p:sp>
      <p:sp>
        <p:nvSpPr>
          <p:cNvPr id="6" name="タイトル 1"/>
          <p:cNvSpPr>
            <a:spLocks noGrp="1"/>
          </p:cNvSpPr>
          <p:nvPr>
            <p:ph type="title"/>
          </p:nvPr>
        </p:nvSpPr>
        <p:spPr>
          <a:xfrm>
            <a:off x="200473" y="219932"/>
            <a:ext cx="9505503" cy="340863"/>
          </a:xfrm>
        </p:spPr>
        <p:txBody>
          <a:bodyPr vert="horz"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145260" y="6690136"/>
            <a:ext cx="9216000" cy="142027"/>
          </a:xfrm>
          <a:noFill/>
        </p:spPr>
        <p:txBody>
          <a:bodyPr wrap="square" lIns="0" tIns="0" rIns="0" bIns="0" anchor="b">
            <a:spAutoFit/>
          </a:bodyPr>
          <a:lstStyle>
            <a:lvl1pPr marL="0" indent="0">
              <a:spcBef>
                <a:spcPts val="0"/>
              </a:spcBef>
              <a:spcAft>
                <a:spcPts val="0"/>
              </a:spcAft>
              <a:buNone/>
              <a:defRPr sz="923">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kumimoji="1" lang="ja-JP" altLang="en-US"/>
              <a:t>出所：●●</a:t>
            </a:r>
          </a:p>
        </p:txBody>
      </p:sp>
      <p:sp>
        <p:nvSpPr>
          <p:cNvPr id="12" name="テキスト プレースホルダー 11"/>
          <p:cNvSpPr>
            <a:spLocks noGrp="1"/>
          </p:cNvSpPr>
          <p:nvPr>
            <p:ph type="body" sz="quarter" idx="17"/>
          </p:nvPr>
        </p:nvSpPr>
        <p:spPr>
          <a:xfrm>
            <a:off x="200026" y="718525"/>
            <a:ext cx="9505950" cy="360850"/>
          </a:xfrm>
          <a:noFill/>
          <a:ln>
            <a:noFill/>
          </a:ln>
        </p:spPr>
        <p:txBody>
          <a:bodyPr vert="horz" wrap="square" lIns="90000" tIns="72000" rIns="90000" bIns="72000" rtlCol="0" anchor="t" anchorCtr="0">
            <a:spAutoFit/>
          </a:bodyPr>
          <a:lstStyle>
            <a:lvl1pPr>
              <a:spcBef>
                <a:spcPts val="277"/>
              </a:spcBef>
              <a:spcAft>
                <a:spcPts val="277"/>
              </a:spcAft>
              <a:defRPr lang="ja-JP" altLang="en-US" smtClean="0">
                <a:latin typeface="Meiryo UI" panose="020B0604030504040204" pitchFamily="50" charset="-128"/>
                <a:ea typeface="Meiryo UI" panose="020B0604030504040204" pitchFamily="50" charset="-128"/>
                <a:sym typeface="Meiryo UI" panose="020B0604030504040204" pitchFamily="50" charset="-128"/>
              </a:defRPr>
            </a:lvl1pPr>
          </a:lstStyle>
          <a:p>
            <a:pPr marL="237397" lvl="0" indent="-237397"/>
            <a:r>
              <a:rPr kumimoji="1" lang="ja-JP" altLang="en-US"/>
              <a:t>マスター テキストの書式設定</a:t>
            </a:r>
          </a:p>
        </p:txBody>
      </p:sp>
    </p:spTree>
    <p:extLst>
      <p:ext uri="{BB962C8B-B14F-4D97-AF65-F5344CB8AC3E}">
        <p14:creationId xmlns:p14="http://schemas.microsoft.com/office/powerpoint/2010/main" val="401470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2801170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3819957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4722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49744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ags" Target="../tags/tag10.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3.xml"/><Relationship Id="rId7" Type="http://schemas.openxmlformats.org/officeDocument/2006/relationships/oleObject" Target="../embeddings/oleObject13.bin"/><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ags" Target="../tags/tag13.xml"/><Relationship Id="rId5" Type="http://schemas.openxmlformats.org/officeDocument/2006/relationships/theme" Target="../theme/theme3.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4.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1.emf"/><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oleObject" Target="../embeddings/oleObject17.bin"/><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ags" Target="../tags/tag27.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1.emf"/><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oleObject" Target="../embeddings/oleObject27.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oleObject" Target="../embeddings/oleObject36.bin"/><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ags" Target="../tags/tag36.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theme" Target="../theme/theme6.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3"/>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4" imgW="270" imgH="270" progId="TCLayout.ActiveDocument.1">
                  <p:embed/>
                </p:oleObj>
              </mc:Choice>
              <mc:Fallback>
                <p:oleObj name="think-cell スライド" r:id="rId14" imgW="270" imgH="270" progId="TCLayout.ActiveDocument.1">
                  <p:embed/>
                  <p:pic>
                    <p:nvPicPr>
                      <p:cNvPr id="3" name="オブジェクト 2"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p>
        </p:txBody>
      </p:sp>
    </p:spTree>
    <p:extLst>
      <p:ext uri="{BB962C8B-B14F-4D97-AF65-F5344CB8AC3E}">
        <p14:creationId xmlns:p14="http://schemas.microsoft.com/office/powerpoint/2010/main" val="345411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51" r:id="rId11"/>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14C8BFE1-82ED-3EA0-5EF0-EC17FEA6434A}"/>
              </a:ext>
            </a:extLst>
          </p:cNvPr>
          <p:cNvGraphicFramePr>
            <a:graphicFrameLocks noChangeAspect="1"/>
          </p:cNvGraphicFramePr>
          <p:nvPr>
            <p:custDataLst>
              <p:tags r:id="rId11"/>
            </p:custDataLst>
            <p:extLst>
              <p:ext uri="{D42A27DB-BD31-4B8C-83A1-F6EECF244321}">
                <p14:modId xmlns:p14="http://schemas.microsoft.com/office/powerpoint/2010/main" val="25941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2" imgW="336" imgH="340" progId="TCLayout.ActiveDocument.1">
                  <p:embed/>
                </p:oleObj>
              </mc:Choice>
              <mc:Fallback>
                <p:oleObj name="think-cell スライド" r:id="rId12" imgW="336" imgH="340" progId="TCLayout.ActiveDocument.1">
                  <p:embed/>
                  <p:pic>
                    <p:nvPicPr>
                      <p:cNvPr id="8" name="think-cell data - do not delete" hidden="1">
                        <a:extLst>
                          <a:ext uri="{FF2B5EF4-FFF2-40B4-BE49-F238E27FC236}">
                            <a16:creationId xmlns:a16="http://schemas.microsoft.com/office/drawing/2014/main" id="{14C8BFE1-82ED-3EA0-5EF0-EC17FEA6434A}"/>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2024/9/4</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13232584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80" r:id="rId7"/>
    <p:sldLayoutId id="2147483681" r:id="rId8"/>
    <p:sldLayoutId id="2147483682" r:id="rId9"/>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6"/>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3" name="オブジェクト 2" hidden="1"/>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p>
        </p:txBody>
      </p:sp>
    </p:spTree>
    <p:extLst>
      <p:ext uri="{BB962C8B-B14F-4D97-AF65-F5344CB8AC3E}">
        <p14:creationId xmlns:p14="http://schemas.microsoft.com/office/powerpoint/2010/main" val="210480789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4"/>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5" imgW="270" imgH="270" progId="TCLayout.ActiveDocument.1">
                  <p:embed/>
                </p:oleObj>
              </mc:Choice>
              <mc:Fallback>
                <p:oleObj name="think-cell スライド" r:id="rId15" imgW="270" imgH="270" progId="TCLayout.ActiveDocument.1">
                  <p:embed/>
                  <p:pic>
                    <p:nvPicPr>
                      <p:cNvPr id="3" name="オブジェクト 2"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p>
        </p:txBody>
      </p:sp>
    </p:spTree>
    <p:extLst>
      <p:ext uri="{BB962C8B-B14F-4D97-AF65-F5344CB8AC3E}">
        <p14:creationId xmlns:p14="http://schemas.microsoft.com/office/powerpoint/2010/main" val="47409474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3"/>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4" imgW="270" imgH="270" progId="TCLayout.ActiveDocument.1">
                  <p:embed/>
                </p:oleObj>
              </mc:Choice>
              <mc:Fallback>
                <p:oleObj name="think-cell スライド" r:id="rId14" imgW="270" imgH="270" progId="TCLayout.ActiveDocument.1">
                  <p:embed/>
                  <p:pic>
                    <p:nvPicPr>
                      <p:cNvPr id="3" name="オブジェクト 2"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p>
        </p:txBody>
      </p:sp>
    </p:spTree>
    <p:extLst>
      <p:ext uri="{BB962C8B-B14F-4D97-AF65-F5344CB8AC3E}">
        <p14:creationId xmlns:p14="http://schemas.microsoft.com/office/powerpoint/2010/main" val="36023406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14C8BFE1-82ED-3EA0-5EF0-EC17FEA6434A}"/>
              </a:ext>
            </a:extLst>
          </p:cNvPr>
          <p:cNvGraphicFramePr>
            <a:graphicFrameLocks noChangeAspect="1"/>
          </p:cNvGraphicFramePr>
          <p:nvPr>
            <p:custDataLst>
              <p:tags r:id="rId12"/>
            </p:custDataLst>
            <p:extLst>
              <p:ext uri="{D42A27DB-BD31-4B8C-83A1-F6EECF244321}">
                <p14:modId xmlns:p14="http://schemas.microsoft.com/office/powerpoint/2010/main" val="25941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3" imgW="336" imgH="340" progId="TCLayout.ActiveDocument.1">
                  <p:embed/>
                </p:oleObj>
              </mc:Choice>
              <mc:Fallback>
                <p:oleObj name="think-cell スライド" r:id="rId13" imgW="336" imgH="340" progId="TCLayout.ActiveDocument.1">
                  <p:embed/>
                  <p:pic>
                    <p:nvPicPr>
                      <p:cNvPr id="8" name="think-cell data - do not delete" hidden="1">
                        <a:extLst>
                          <a:ext uri="{FF2B5EF4-FFF2-40B4-BE49-F238E27FC236}">
                            <a16:creationId xmlns:a16="http://schemas.microsoft.com/office/drawing/2014/main" id="{14C8BFE1-82ED-3EA0-5EF0-EC17FEA6434A}"/>
                          </a:ext>
                        </a:extLst>
                      </p:cNvPr>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2024/9/4</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3908511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44BB9C2-1FB5-0BAE-D34B-7D882CB78966}"/>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33A20378-7062-7D5C-393E-B09B6E5D6875}"/>
              </a:ext>
            </a:extLst>
          </p:cNvPr>
          <p:cNvSpPr>
            <a:spLocks noGrp="1"/>
          </p:cNvSpPr>
          <p:nvPr>
            <p:ph type="title"/>
          </p:nvPr>
        </p:nvSpPr>
        <p:spPr/>
        <p:txBody>
          <a:bodyPr/>
          <a:lstStyle/>
          <a:p>
            <a:r>
              <a:rPr lang="ja-JP" altLang="en-US"/>
              <a:t>（様式）表紙</a:t>
            </a:r>
            <a:endParaRPr kumimoji="1" lang="ja-JP" altLang="en-US"/>
          </a:p>
        </p:txBody>
      </p:sp>
      <p:sp>
        <p:nvSpPr>
          <p:cNvPr id="10" name="Rectangle 2">
            <a:extLst>
              <a:ext uri="{FF2B5EF4-FFF2-40B4-BE49-F238E27FC236}">
                <a16:creationId xmlns:a16="http://schemas.microsoft.com/office/drawing/2014/main" id="{DC5295C4-1B06-7B99-F4D5-2433E649D7DB}"/>
              </a:ext>
            </a:extLst>
          </p:cNvPr>
          <p:cNvSpPr txBox="1">
            <a:spLocks noChangeArrowheads="1"/>
          </p:cNvSpPr>
          <p:nvPr/>
        </p:nvSpPr>
        <p:spPr>
          <a:xfrm>
            <a:off x="742950" y="786706"/>
            <a:ext cx="8420100" cy="670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lgn="l" defTabSz="914400" rtl="0" eaLnBrk="1" latinLnBrk="0" hangingPunct="1">
              <a:spcBef>
                <a:spcPct val="0"/>
              </a:spcBef>
              <a:buNone/>
              <a:defRPr kumimoji="0" lang="ja-JP" altLang="en-US" sz="2400" b="1"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algn="ctr" defTabSz="914400" rtl="0" eaLnBrk="0" fontAlgn="auto" latinLnBrk="0" hangingPunct="0">
              <a:lnSpc>
                <a:spcPct val="100000"/>
              </a:lnSpc>
              <a:spcBef>
                <a:spcPct val="0"/>
              </a:spcBef>
              <a:spcAft>
                <a:spcPts val="0"/>
              </a:spcAft>
              <a:buClrTx/>
              <a:buSzTx/>
              <a:buFontTx/>
              <a:buNone/>
              <a:tabLst/>
              <a:defRPr/>
            </a:pPr>
            <a:r>
              <a:rPr lang="ja-JP" altLang="en-US" sz="2000">
                <a:solidFill>
                  <a:sysClr val="windowText" lastClr="000000"/>
                </a:solidFill>
              </a:rPr>
              <a:t>事業再編の実施に関する指針（本文六ヲ関係）における</a:t>
            </a:r>
            <a:br>
              <a:rPr lang="en-US" altLang="ja-JP" sz="2000">
                <a:solidFill>
                  <a:sysClr val="windowText" lastClr="000000"/>
                </a:solidFill>
              </a:rPr>
            </a:br>
            <a:r>
              <a:rPr lang="ja-JP" altLang="en-US" sz="2000">
                <a:solidFill>
                  <a:sysClr val="windowText" lastClr="000000"/>
                </a:solidFill>
              </a:rPr>
              <a:t>十分な経営能力を有している特定中堅企業者の確認申請書</a:t>
            </a:r>
            <a:endParaRPr kumimoji="0" lang="ja-JP" altLang="en-US" sz="2000" b="1" i="0" u="none" strike="noStrike" kern="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18">
            <a:extLst>
              <a:ext uri="{FF2B5EF4-FFF2-40B4-BE49-F238E27FC236}">
                <a16:creationId xmlns:a16="http://schemas.microsoft.com/office/drawing/2014/main" id="{6C8D192E-EE0D-7291-73A5-43E130589FF0}"/>
              </a:ext>
            </a:extLst>
          </p:cNvPr>
          <p:cNvSpPr>
            <a:spLocks noChangeShapeType="1"/>
          </p:cNvSpPr>
          <p:nvPr/>
        </p:nvSpPr>
        <p:spPr bwMode="auto">
          <a:xfrm>
            <a:off x="363000" y="1559818"/>
            <a:ext cx="918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a:spcBef>
                <a:spcPct val="0"/>
              </a:spcBef>
            </a:pPr>
            <a:endParaRPr lang="ja-JP" altLang="en-US">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graphicFrame>
        <p:nvGraphicFramePr>
          <p:cNvPr id="15" name="表 5">
            <a:extLst>
              <a:ext uri="{FF2B5EF4-FFF2-40B4-BE49-F238E27FC236}">
                <a16:creationId xmlns:a16="http://schemas.microsoft.com/office/drawing/2014/main" id="{F197ABE1-D9CC-315B-B5AB-B1A6973B14EF}"/>
              </a:ext>
            </a:extLst>
          </p:cNvPr>
          <p:cNvGraphicFramePr>
            <a:graphicFrameLocks noGrp="1"/>
          </p:cNvGraphicFramePr>
          <p:nvPr>
            <p:extLst>
              <p:ext uri="{D42A27DB-BD31-4B8C-83A1-F6EECF244321}">
                <p14:modId xmlns:p14="http://schemas.microsoft.com/office/powerpoint/2010/main" val="411460550"/>
              </p:ext>
            </p:extLst>
          </p:nvPr>
        </p:nvGraphicFramePr>
        <p:xfrm>
          <a:off x="879579" y="2106888"/>
          <a:ext cx="8140596" cy="2952000"/>
        </p:xfrm>
        <a:graphic>
          <a:graphicData uri="http://schemas.openxmlformats.org/drawingml/2006/table">
            <a:tbl>
              <a:tblPr firstRow="1" bandRow="1">
                <a:tableStyleId>{5C22544A-7EE6-4342-B048-85BDC9FD1C3A}</a:tableStyleId>
              </a:tblPr>
              <a:tblGrid>
                <a:gridCol w="2483564">
                  <a:extLst>
                    <a:ext uri="{9D8B030D-6E8A-4147-A177-3AD203B41FA5}">
                      <a16:colId xmlns:a16="http://schemas.microsoft.com/office/drawing/2014/main" val="2665560153"/>
                    </a:ext>
                  </a:extLst>
                </a:gridCol>
                <a:gridCol w="5657032">
                  <a:extLst>
                    <a:ext uri="{9D8B030D-6E8A-4147-A177-3AD203B41FA5}">
                      <a16:colId xmlns:a16="http://schemas.microsoft.com/office/drawing/2014/main" val="3560258726"/>
                    </a:ext>
                  </a:extLst>
                </a:gridCol>
              </a:tblGrid>
              <a:tr h="360000">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項目</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内容</a:t>
                      </a:r>
                    </a:p>
                  </a:txBody>
                  <a:tcPr marL="72000" marR="72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103062781"/>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申請者の名称（法人番号）</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1">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1788614"/>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代表者の氏名</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925071"/>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住所（本社所在地）</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8228799"/>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業種</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bg1">
                              <a:lumMod val="50000"/>
                            </a:schemeClr>
                          </a:solidFill>
                          <a:latin typeface="Meiryo UI" panose="020B0604030504040204" pitchFamily="50" charset="-128"/>
                          <a:ea typeface="Meiryo UI" panose="020B0604030504040204" pitchFamily="50" charset="-128"/>
                        </a:rPr>
                        <a:t>①製造業その他、②卸売業、③サービス業、④小売業のいずれかを記載</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8067879"/>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資本金（億円）</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3385796"/>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常時使用する従業員数（人）</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377549"/>
                  </a:ext>
                </a:extLst>
              </a:tr>
            </a:tbl>
          </a:graphicData>
        </a:graphic>
      </p:graphicFrame>
      <p:sp>
        <p:nvSpPr>
          <p:cNvPr id="16" name="テキスト ボックス 15">
            <a:extLst>
              <a:ext uri="{FF2B5EF4-FFF2-40B4-BE49-F238E27FC236}">
                <a16:creationId xmlns:a16="http://schemas.microsoft.com/office/drawing/2014/main" id="{5DEAD82D-B661-092B-C282-DFD0551B48D5}"/>
              </a:ext>
            </a:extLst>
          </p:cNvPr>
          <p:cNvSpPr txBox="1"/>
          <p:nvPr/>
        </p:nvSpPr>
        <p:spPr>
          <a:xfrm>
            <a:off x="8257362" y="1646026"/>
            <a:ext cx="1285637" cy="307777"/>
          </a:xfrm>
          <a:prstGeom prst="rect">
            <a:avLst/>
          </a:prstGeom>
          <a:noFill/>
        </p:spPr>
        <p:txBody>
          <a:bodyPr wrap="square" rtlCol="0">
            <a:spAutoFit/>
          </a:bodyPr>
          <a:lstStyle/>
          <a:p>
            <a:pPr algn="r"/>
            <a:r>
              <a:rPr kumimoji="1" lang="ja-JP" altLang="en-US" sz="1400">
                <a:latin typeface="Meiryo UI" panose="020B0604030504040204" pitchFamily="50" charset="-128"/>
                <a:ea typeface="Meiryo UI" panose="020B0604030504040204" pitchFamily="50" charset="-128"/>
                <a:cs typeface="Meiryo UI" panose="020B0604030504040204" pitchFamily="50" charset="-128"/>
              </a:rPr>
              <a:t>年　　月　　日</a:t>
            </a:r>
          </a:p>
        </p:txBody>
      </p:sp>
      <p:sp>
        <p:nvSpPr>
          <p:cNvPr id="17" name="テキスト ボックス 16">
            <a:extLst>
              <a:ext uri="{FF2B5EF4-FFF2-40B4-BE49-F238E27FC236}">
                <a16:creationId xmlns:a16="http://schemas.microsoft.com/office/drawing/2014/main" id="{CFDBF5E4-CEDB-1183-A608-792CB8869A63}"/>
              </a:ext>
            </a:extLst>
          </p:cNvPr>
          <p:cNvSpPr txBox="1"/>
          <p:nvPr/>
        </p:nvSpPr>
        <p:spPr>
          <a:xfrm>
            <a:off x="508104" y="5240793"/>
            <a:ext cx="8883546" cy="1431161"/>
          </a:xfrm>
          <a:prstGeom prst="rect">
            <a:avLst/>
          </a:prstGeom>
          <a:noFill/>
        </p:spPr>
        <p:txBody>
          <a:bodyPr wrap="square" rtlCol="0">
            <a:spAutoFit/>
          </a:bodyPr>
          <a:lstStyle/>
          <a:p>
            <a:pPr>
              <a:spcBef>
                <a:spcPts val="600"/>
              </a:spcBef>
            </a:pP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当社は、以下のいずれにも該当していません。</a:t>
            </a:r>
            <a:endParaRPr kumimoji="1" lang="en-US" altLang="ja-JP" sz="1200">
              <a:latin typeface="Meiryo UI" panose="020B0604030504040204" pitchFamily="50" charset="-128"/>
              <a:ea typeface="Meiryo UI" panose="020B0604030504040204" pitchFamily="50" charset="-128"/>
              <a:cs typeface="Meiryo UI" panose="020B0604030504040204" pitchFamily="50" charset="-128"/>
            </a:endParaRPr>
          </a:p>
          <a:p>
            <a:pPr marL="228600" indent="-228600">
              <a:spcBef>
                <a:spcPts val="600"/>
              </a:spcBef>
              <a:buFont typeface="+mj-lt"/>
              <a:buAutoNum type="arabicPeriod"/>
            </a:pPr>
            <a:r>
              <a:rPr lang="ja-JP" altLang="en-US" sz="1200">
                <a:latin typeface="Meiryo UI" panose="020B0604030504040204" pitchFamily="50" charset="-128"/>
                <a:ea typeface="Meiryo UI" panose="020B0604030504040204" pitchFamily="50" charset="-128"/>
                <a:cs typeface="Meiryo UI" panose="020B0604030504040204" pitchFamily="50" charset="-128"/>
              </a:rPr>
              <a:t>発行済株式の総数の２分の１を超える株式が同一の大企業者及び当該大企業者と特殊の関係のある会社の所有に属している会社以外のもの（注１）</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marL="228600" indent="-228600">
              <a:spcBef>
                <a:spcPts val="600"/>
              </a:spcBef>
              <a:buFont typeface="+mj-lt"/>
              <a:buAutoNum type="arabicPeriod"/>
            </a:pPr>
            <a:r>
              <a:rPr lang="ja-JP" altLang="en-US" sz="1200">
                <a:latin typeface="Meiryo UI" panose="020B0604030504040204" pitchFamily="50" charset="-128"/>
                <a:ea typeface="Meiryo UI" panose="020B0604030504040204" pitchFamily="50" charset="-128"/>
                <a:cs typeface="Meiryo UI" panose="020B0604030504040204" pitchFamily="50" charset="-128"/>
              </a:rPr>
              <a:t>風俗営業等の規制及び業務の適正化等に関する法律（昭和２３年法律第１２２号）第２条第１項に規定する風俗営業又は同条第５項に規定する性風俗関連特殊営業に該当する事業を営むもの</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marL="228600" indent="-228600">
              <a:spcBef>
                <a:spcPts val="600"/>
              </a:spcBef>
              <a:buFont typeface="+mj-lt"/>
              <a:buAutoNum type="arabicPeriod"/>
            </a:pPr>
            <a:r>
              <a:rPr lang="ja-JP" altLang="en-US" sz="1200">
                <a:latin typeface="Meiryo UI" panose="020B0604030504040204" pitchFamily="50" charset="-128"/>
                <a:ea typeface="Meiryo UI" panose="020B0604030504040204" pitchFamily="50" charset="-128"/>
                <a:cs typeface="Meiryo UI" panose="020B0604030504040204" pitchFamily="50" charset="-128"/>
              </a:rPr>
              <a:t>暴力団員等が役員にいる又は暴力団員等がその事業活動を支配するもの（注２）</a:t>
            </a:r>
          </a:p>
        </p:txBody>
      </p:sp>
    </p:spTree>
    <p:extLst>
      <p:ext uri="{BB962C8B-B14F-4D97-AF65-F5344CB8AC3E}">
        <p14:creationId xmlns:p14="http://schemas.microsoft.com/office/powerpoint/2010/main" val="2302708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3FC3F0F-F5B9-0702-ADC8-89C0789A0858}"/>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19C6861F-8470-FF19-543B-DB77462D7A37}"/>
              </a:ext>
            </a:extLst>
          </p:cNvPr>
          <p:cNvSpPr>
            <a:spLocks noGrp="1"/>
          </p:cNvSpPr>
          <p:nvPr>
            <p:ph type="title"/>
          </p:nvPr>
        </p:nvSpPr>
        <p:spPr/>
        <p:txBody>
          <a:bodyPr/>
          <a:lstStyle/>
          <a:p>
            <a:r>
              <a:rPr lang="ja-JP" altLang="en-US"/>
              <a:t>（様式）表紙</a:t>
            </a:r>
            <a:endParaRPr kumimoji="1" lang="ja-JP" altLang="en-US"/>
          </a:p>
        </p:txBody>
      </p:sp>
      <p:sp>
        <p:nvSpPr>
          <p:cNvPr id="5" name="テキスト ボックス 4">
            <a:extLst>
              <a:ext uri="{FF2B5EF4-FFF2-40B4-BE49-F238E27FC236}">
                <a16:creationId xmlns:a16="http://schemas.microsoft.com/office/drawing/2014/main" id="{154A7B76-3D39-0C8B-F7F7-B137FF94A4F2}"/>
              </a:ext>
            </a:extLst>
          </p:cNvPr>
          <p:cNvSpPr txBox="1"/>
          <p:nvPr/>
        </p:nvSpPr>
        <p:spPr>
          <a:xfrm>
            <a:off x="342901" y="885825"/>
            <a:ext cx="9166859" cy="4524315"/>
          </a:xfrm>
          <a:prstGeom prst="rect">
            <a:avLst/>
          </a:prstGeom>
          <a:noFill/>
        </p:spPr>
        <p:txBody>
          <a:bodyPr wrap="square" rtlCol="0">
            <a:spAutoFit/>
          </a:bodyPr>
          <a:lstStyle/>
          <a:p>
            <a:pPr>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（注１）次に掲げる会社以外のもの</a:t>
            </a: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イ　その発行済株式（その有する自己の株式を除く。ロにおいて同じ。）の総数の二分の一を超える株式が同一の大企業者（常時使用する従業員の数が二千人を超える会社及び個人（中小企業者を除く。）をいい、中小企業投資育成株式会社を除く。以下同じ。）及び当該大企業者と特殊の関係のある会社（次の⑴から⑶までに掲げる会社をいう。ロにおいて同じ。）の所有に属している会社</a:t>
            </a:r>
          </a:p>
          <a:p>
            <a:pPr marL="322263"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⑴　当該大企業者が有する他の会社の株式の総数又は出資の金額の合計額が当該他の会社の発行済株式又は出資（その会社が有する自己の株式又は出資を除く。⑵及び⑶において同じ。）の総数又は総額の二分の一以上に相当する場合における当該他の会社</a:t>
            </a:r>
          </a:p>
          <a:p>
            <a:pPr marL="322263"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⑵　当該大企業者及び⑴に掲げる会社が有する他の会社の株式の総数又は出資の金額の合計額が当該他の会社の発行済株式又は出資の総数又は総額の二分の一以上に相当する場合における当該他の会社</a:t>
            </a:r>
          </a:p>
          <a:p>
            <a:pPr marL="322263"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⑶　当該大企業者並びに⑴及び⑵に掲げる会社が有する他の会社の株式の総数又は出資の金額の合計額が当該他の会社の発行済株式又は出資の総数又は総額の二分の一以上に相当する場合における当該他の会社</a:t>
            </a: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ロ　イに掲げるもののほか、その発行済株式の総数の三分の二以上が大企業者及び当該大企業者と特殊の関係のある会社の所有に属している会社</a:t>
            </a:r>
          </a:p>
          <a:p>
            <a:pPr marL="147638" indent="-147638">
              <a:spcBef>
                <a:spcPts val="600"/>
              </a:spcBef>
            </a:pP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注２）風俗営業等の規制及び業務の適正化等に関する法律（昭和二十三年法律第百二十二号）第二条第一項に規定する風俗営業又は同条第五項に規定する性風俗関連特殊営業に該当する事業を営むもの以外のもの</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7638" indent="-147638">
              <a:spcBef>
                <a:spcPts val="600"/>
              </a:spcBef>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（注３）次のいずれかに掲げるもの以外のもの</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イ　暴力団員等</a:t>
            </a: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ロ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会社</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でその役員のうちに暴力団員等があるもの</a:t>
            </a:r>
          </a:p>
          <a:p>
            <a:pPr marL="147638" indent="-147638">
              <a:spcBef>
                <a:spcPts val="600"/>
              </a:spcBef>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ハ　暴力団員等がその事業活動を支配するもの</a:t>
            </a:r>
          </a:p>
        </p:txBody>
      </p:sp>
    </p:spTree>
    <p:extLst>
      <p:ext uri="{BB962C8B-B14F-4D97-AF65-F5344CB8AC3E}">
        <p14:creationId xmlns:p14="http://schemas.microsoft.com/office/powerpoint/2010/main" val="69369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（様式）長期成長ビジョン</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0" name="正方形/長方形 19">
            <a:extLst>
              <a:ext uri="{FF2B5EF4-FFF2-40B4-BE49-F238E27FC236}">
                <a16:creationId xmlns:a16="http://schemas.microsoft.com/office/drawing/2014/main" id="{77B052C4-F040-7544-4578-0E254AADF3C7}"/>
              </a:ext>
            </a:extLst>
          </p:cNvPr>
          <p:cNvSpPr/>
          <p:nvPr/>
        </p:nvSpPr>
        <p:spPr>
          <a:xfrm>
            <a:off x="287610" y="1573850"/>
            <a:ext cx="4526497" cy="4214669"/>
          </a:xfrm>
          <a:prstGeom prst="rect">
            <a:avLst/>
          </a:prstGeom>
          <a:solidFill>
            <a:schemeClr val="bg1"/>
          </a:solidFill>
          <a:ln w="28575" cap="rnd" cmpd="sng" algn="ctr">
            <a:solidFill>
              <a:srgbClr val="002060"/>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長期成長ビジョン（目指す姿・ビジネスモデル）</a:t>
            </a:r>
            <a:endParaRPr kumimoji="1" lang="en-US" altLang="ja-JP"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1200">
                <a:solidFill>
                  <a:schemeClr val="tx1"/>
                </a:solidFill>
                <a:latin typeface="Meiryo UI" panose="020B0604030504040204" pitchFamily="50" charset="-128"/>
                <a:ea typeface="Meiryo UI" panose="020B0604030504040204" pitchFamily="50" charset="-128"/>
              </a:rPr>
              <a:t>企業</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（又はグループ全体）が長期的（５～</a:t>
            </a: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年後）に目指す姿として、社会に対しどのような価値を提供するか等のビジョンについてご記載ください）</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ADEAE6AF-AD61-C15C-C5F1-1DA0583EB42F}"/>
              </a:ext>
            </a:extLst>
          </p:cNvPr>
          <p:cNvSpPr/>
          <p:nvPr/>
        </p:nvSpPr>
        <p:spPr>
          <a:xfrm>
            <a:off x="400050" y="4153477"/>
            <a:ext cx="4270771" cy="1470240"/>
          </a:xfrm>
          <a:prstGeom prst="rect">
            <a:avLst/>
          </a:prstGeom>
          <a:solidFill>
            <a:schemeClr val="tx2">
              <a:lumMod val="20000"/>
              <a:lumOff val="80000"/>
            </a:schemeClr>
          </a:solidFill>
          <a:ln w="9525" cap="rnd" cmpd="sng" algn="ctr">
            <a:no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売上成長目標</a:t>
            </a:r>
            <a:endParaRPr kumimoji="1" lang="en-US" altLang="ja-JP"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年までに企業全体の売上高成長率</a:t>
            </a: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年までに</a:t>
            </a:r>
            <a:r>
              <a:rPr lang="ja-JP" altLang="en-US" sz="1200">
                <a:solidFill>
                  <a:schemeClr val="tx1"/>
                </a:solidFill>
                <a:latin typeface="Meiryo UI" panose="020B0604030504040204" pitchFamily="50" charset="-128"/>
                <a:ea typeface="Meiryo UI" panose="020B0604030504040204" pitchFamily="50" charset="-128"/>
              </a:rPr>
              <a:t>企業</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全体の売上高増加額</a:t>
            </a: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　（長期成長ビジョンを実現するための、長期成長ビジョンの最終年度における定量的な成果目標（可能な限り単体・連結双方）ご記載ください）</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a:extLst>
              <a:ext uri="{FF2B5EF4-FFF2-40B4-BE49-F238E27FC236}">
                <a16:creationId xmlns:a16="http://schemas.microsoft.com/office/drawing/2014/main" id="{90312C3D-3C69-D6CD-5E65-1F12F5924E7A}"/>
              </a:ext>
            </a:extLst>
          </p:cNvPr>
          <p:cNvSpPr/>
          <p:nvPr/>
        </p:nvSpPr>
        <p:spPr>
          <a:xfrm>
            <a:off x="5091894" y="3778062"/>
            <a:ext cx="4614079" cy="2010458"/>
          </a:xfrm>
          <a:prstGeom prst="rect">
            <a:avLst/>
          </a:prstGeom>
          <a:solidFill>
            <a:sysClr val="window" lastClr="FFFFFF"/>
          </a:solidFill>
          <a:ln w="9525" cap="rnd" cmpd="sng" algn="ctr">
            <a:solidFill>
              <a:schemeClr val="bg1">
                <a:lumMod val="65000"/>
              </a:schemeClr>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内発的動機</a:t>
            </a:r>
            <a:endParaRPr kumimoji="1" lang="en-US" altLang="ja-JP"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（長期成長ビジョンを掲げるに至った、経営者の原体験や動機等の内発的動機をご記載ください）</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a:extLst>
              <a:ext uri="{FF2B5EF4-FFF2-40B4-BE49-F238E27FC236}">
                <a16:creationId xmlns:a16="http://schemas.microsoft.com/office/drawing/2014/main" id="{B1BB7866-8377-F802-B4A6-20FF2217758C}"/>
              </a:ext>
            </a:extLst>
          </p:cNvPr>
          <p:cNvSpPr/>
          <p:nvPr/>
        </p:nvSpPr>
        <p:spPr>
          <a:xfrm>
            <a:off x="5091894" y="1602847"/>
            <a:ext cx="4614079" cy="2010458"/>
          </a:xfrm>
          <a:prstGeom prst="rect">
            <a:avLst/>
          </a:prstGeom>
          <a:solidFill>
            <a:sysClr val="window" lastClr="FFFFFF"/>
          </a:solidFill>
          <a:ln w="9525" cap="rnd" cmpd="sng" algn="ctr">
            <a:solidFill>
              <a:schemeClr val="bg1">
                <a:lumMod val="65000"/>
              </a:schemeClr>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外発的動機</a:t>
            </a:r>
            <a:endParaRPr kumimoji="1" lang="en-US" altLang="ja-JP" sz="14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（長期成長ビジョンを掲げるに至った、社会課題や顧客ニーズの変化等のメガトレンドに対する認識を外発的動機としてご記載ください）</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4" name="二等辺三角形 23">
            <a:extLst>
              <a:ext uri="{FF2B5EF4-FFF2-40B4-BE49-F238E27FC236}">
                <a16:creationId xmlns:a16="http://schemas.microsoft.com/office/drawing/2014/main" id="{F3659218-8278-A956-4907-072AEA93AADA}"/>
              </a:ext>
            </a:extLst>
          </p:cNvPr>
          <p:cNvSpPr/>
          <p:nvPr/>
        </p:nvSpPr>
        <p:spPr>
          <a:xfrm rot="16200000">
            <a:off x="4030703" y="2462172"/>
            <a:ext cx="1932177" cy="213517"/>
          </a:xfrm>
          <a:prstGeom prst="triangle">
            <a:avLst>
              <a:gd name="adj" fmla="val 44369"/>
            </a:avLst>
          </a:prstGeom>
          <a:solidFill>
            <a:schemeClr val="bg1">
              <a:lumMod val="6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5" name="二等辺三角形 24">
            <a:extLst>
              <a:ext uri="{FF2B5EF4-FFF2-40B4-BE49-F238E27FC236}">
                <a16:creationId xmlns:a16="http://schemas.microsoft.com/office/drawing/2014/main" id="{77AED3DD-8C0E-4D47-0111-6882C09002AE}"/>
              </a:ext>
            </a:extLst>
          </p:cNvPr>
          <p:cNvSpPr/>
          <p:nvPr/>
        </p:nvSpPr>
        <p:spPr>
          <a:xfrm rot="16200000">
            <a:off x="4008698" y="4674168"/>
            <a:ext cx="1976190" cy="213518"/>
          </a:xfrm>
          <a:prstGeom prst="triangle">
            <a:avLst>
              <a:gd name="adj" fmla="val 44369"/>
            </a:avLst>
          </a:prstGeom>
          <a:solidFill>
            <a:schemeClr val="bg1">
              <a:lumMod val="6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社会課題や顧客ニーズの変化等を踏まえ、長期的な社会への価値提供のビジョンと売上成長目標をご記載ください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ビジョン策定に至るまでの経営者の内発的動機及び外発的動機を踏まえた、申請者自身の持続的な成長への思いをご記載ください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a:extLst>
              <a:ext uri="{FF2B5EF4-FFF2-40B4-BE49-F238E27FC236}">
                <a16:creationId xmlns:a16="http://schemas.microsoft.com/office/drawing/2014/main" id="{46F42BD0-02FD-A344-A310-90FBA1FF594A}"/>
              </a:ext>
            </a:extLst>
          </p:cNvPr>
          <p:cNvSpPr/>
          <p:nvPr/>
        </p:nvSpPr>
        <p:spPr bwMode="auto">
          <a:xfrm>
            <a:off x="6667500" y="91276"/>
            <a:ext cx="3152329"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①長期視点で成長発展を図る「経営戦略」関係</a:t>
            </a:r>
            <a:br>
              <a:rPr kumimoji="0" lang="en-US" altLang="ja-JP" sz="1200" b="1">
                <a:solidFill>
                  <a:schemeClr val="bg1"/>
                </a:solidFill>
                <a:latin typeface="Meiryo UI" panose="020B0604030504040204" pitchFamily="50" charset="-128"/>
                <a:ea typeface="Meiryo UI" panose="020B0604030504040204" pitchFamily="50" charset="-128"/>
              </a:rPr>
            </a:br>
            <a:r>
              <a:rPr kumimoji="0" lang="en-US" altLang="ja-JP" sz="1000" b="1">
                <a:solidFill>
                  <a:schemeClr val="bg1"/>
                </a:solidFill>
                <a:latin typeface="Meiryo UI" panose="020B0604030504040204" pitchFamily="50" charset="-128"/>
                <a:ea typeface="Meiryo UI" panose="020B0604030504040204" pitchFamily="50" charset="-128"/>
              </a:rPr>
              <a:t>※</a:t>
            </a:r>
            <a:r>
              <a:rPr kumimoji="0" lang="ja-JP" altLang="en-US" sz="1000" b="1">
                <a:solidFill>
                  <a:schemeClr val="bg1"/>
                </a:solidFill>
                <a:latin typeface="Meiryo UI" panose="020B0604030504040204" pitchFamily="50" charset="-128"/>
                <a:ea typeface="Meiryo UI" panose="020B0604030504040204" pitchFamily="50" charset="-128"/>
              </a:rPr>
              <a:t>事業再編の実施に関する指針五イ</a:t>
            </a:r>
            <a:r>
              <a:rPr kumimoji="0" lang="en-US" altLang="ja-JP" sz="1000" b="1">
                <a:solidFill>
                  <a:schemeClr val="bg1"/>
                </a:solidFill>
                <a:latin typeface="Meiryo UI" panose="020B0604030504040204" pitchFamily="50" charset="-128"/>
                <a:ea typeface="Meiryo UI" panose="020B0604030504040204" pitchFamily="50" charset="-128"/>
              </a:rPr>
              <a:t>(3)(ⅰ)</a:t>
            </a:r>
            <a:endParaRPr kumimoji="0" lang="ja-JP" altLang="en-US" sz="10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252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（様式）外部環境の状況</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indent="-139303">
              <a:buFont typeface="EYInterstate" panose="02000503020000020004" pitchFamily="2" charset="0"/>
              <a:buChar char="•"/>
            </a:pPr>
            <a:r>
              <a:rPr kumimoji="1" lang="ja-JP" altLang="en-US" sz="1200">
                <a:solidFill>
                  <a:schemeClr val="tx1"/>
                </a:solidFill>
                <a:latin typeface="Meiryo UI" panose="020B0604030504040204" pitchFamily="50" charset="-128"/>
                <a:ea typeface="Meiryo UI" panose="020B0604030504040204" pitchFamily="50" charset="-128"/>
              </a:rPr>
              <a:t>国際情勢や技術発展、市場動向等の自社を取り巻く外部環境についてご記載ください</a:t>
            </a:r>
            <a:endParaRPr kumimoji="1" lang="en-US" altLang="ja-JP" sz="1200">
              <a:solidFill>
                <a:schemeClr val="tx1"/>
              </a:solidFill>
              <a:latin typeface="Meiryo UI" panose="020B0604030504040204" pitchFamily="50" charset="-128"/>
              <a:ea typeface="Meiryo UI" panose="020B0604030504040204" pitchFamily="50" charset="-128"/>
            </a:endParaRPr>
          </a:p>
          <a:p>
            <a:pPr marL="139303" indent="-139303">
              <a:buFont typeface="EYInterstate" panose="02000503020000020004" pitchFamily="2" charset="0"/>
              <a:buChar char="•"/>
            </a:pPr>
            <a:r>
              <a:rPr kumimoji="1" lang="ja-JP" altLang="en-US" sz="1200">
                <a:solidFill>
                  <a:schemeClr val="tx1"/>
                </a:solidFill>
                <a:latin typeface="Meiryo UI" panose="020B0604030504040204" pitchFamily="50" charset="-128"/>
                <a:ea typeface="Meiryo UI" panose="020B0604030504040204" pitchFamily="50" charset="-128"/>
              </a:rPr>
              <a:t>自社の主要事業にかかる市場規模と自社の事業売上高のこれまでの実績及び今後の推移見通し等を、グラフとしてご記載ください</a:t>
            </a:r>
            <a:endParaRPr kumimoji="1" lang="en-US" altLang="ja-JP" sz="1200">
              <a:solidFill>
                <a:schemeClr val="tx1"/>
              </a:solidFill>
              <a:latin typeface="Meiryo UI" panose="020B0604030504040204" pitchFamily="50" charset="-128"/>
              <a:ea typeface="Meiryo UI" panose="020B0604030504040204" pitchFamily="50" charset="-128"/>
            </a:endParaRPr>
          </a:p>
        </p:txBody>
      </p:sp>
      <p:cxnSp>
        <p:nvCxnSpPr>
          <p:cNvPr id="55" name="直線コネクタ 54">
            <a:extLst>
              <a:ext uri="{FF2B5EF4-FFF2-40B4-BE49-F238E27FC236}">
                <a16:creationId xmlns:a16="http://schemas.microsoft.com/office/drawing/2014/main" id="{10CE6AE7-526C-582A-B47B-0366841C9C4F}"/>
              </a:ext>
            </a:extLst>
          </p:cNvPr>
          <p:cNvCxnSpPr>
            <a:cxnSpLocks/>
          </p:cNvCxnSpPr>
          <p:nvPr/>
        </p:nvCxnSpPr>
        <p:spPr>
          <a:xfrm>
            <a:off x="4739624" y="1907609"/>
            <a:ext cx="0" cy="4078756"/>
          </a:xfrm>
          <a:prstGeom prst="line">
            <a:avLst/>
          </a:prstGeom>
          <a:noFill/>
          <a:ln w="9525" cap="rnd" cmpd="sng" algn="ctr">
            <a:solidFill>
              <a:sysClr val="windowText" lastClr="000000">
                <a:lumMod val="60000"/>
                <a:lumOff val="40000"/>
              </a:sysClr>
            </a:solidFill>
            <a:prstDash val="dash"/>
            <a:round/>
          </a:ln>
          <a:effectLst/>
        </p:spPr>
      </p:cxnSp>
      <p:sp>
        <p:nvSpPr>
          <p:cNvPr id="56" name="テキスト ボックス 77">
            <a:extLst>
              <a:ext uri="{FF2B5EF4-FFF2-40B4-BE49-F238E27FC236}">
                <a16:creationId xmlns:a16="http://schemas.microsoft.com/office/drawing/2014/main" id="{A8AB8D49-6AEE-8E31-373C-D064C5394422}"/>
              </a:ext>
            </a:extLst>
          </p:cNvPr>
          <p:cNvSpPr txBox="1"/>
          <p:nvPr/>
        </p:nvSpPr>
        <p:spPr>
          <a:xfrm>
            <a:off x="229131" y="1879592"/>
            <a:ext cx="3785616" cy="57602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自社の経営・事業に影響を与える外部環境について、</a:t>
            </a:r>
            <a:b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政治・経済・社会・技術の観点でご記載ください</a:t>
            </a:r>
          </a:p>
        </p:txBody>
      </p:sp>
      <p:sp>
        <p:nvSpPr>
          <p:cNvPr id="57" name="テキスト ボックス 84">
            <a:extLst>
              <a:ext uri="{FF2B5EF4-FFF2-40B4-BE49-F238E27FC236}">
                <a16:creationId xmlns:a16="http://schemas.microsoft.com/office/drawing/2014/main" id="{77B89CCE-765B-59B9-4290-6D881AF810E0}"/>
              </a:ext>
            </a:extLst>
          </p:cNvPr>
          <p:cNvSpPr txBox="1"/>
          <p:nvPr/>
        </p:nvSpPr>
        <p:spPr>
          <a:xfrm>
            <a:off x="5073704" y="1954706"/>
            <a:ext cx="4603165" cy="59270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自社の主要事業、市場全体の伸びの見通し、競合の事業の売上高をグラフ等で表現ください</a:t>
            </a: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上記を整理した上で、自社を取り巻く外部環境の認識をご記載ください</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grpSp>
        <p:nvGrpSpPr>
          <p:cNvPr id="58" name="グループ化 57">
            <a:extLst>
              <a:ext uri="{FF2B5EF4-FFF2-40B4-BE49-F238E27FC236}">
                <a16:creationId xmlns:a16="http://schemas.microsoft.com/office/drawing/2014/main" id="{2036E521-CCBE-6209-E9ED-359D551E4433}"/>
              </a:ext>
            </a:extLst>
          </p:cNvPr>
          <p:cNvGrpSpPr/>
          <p:nvPr/>
        </p:nvGrpSpPr>
        <p:grpSpPr>
          <a:xfrm>
            <a:off x="180291" y="2592410"/>
            <a:ext cx="761340" cy="3206323"/>
            <a:chOff x="535651" y="2875295"/>
            <a:chExt cx="880910" cy="3094817"/>
          </a:xfrm>
          <a:solidFill>
            <a:srgbClr val="002060"/>
          </a:solidFill>
        </p:grpSpPr>
        <p:sp>
          <p:nvSpPr>
            <p:cNvPr id="93" name="正方形/長方形 92">
              <a:extLst>
                <a:ext uri="{FF2B5EF4-FFF2-40B4-BE49-F238E27FC236}">
                  <a16:creationId xmlns:a16="http://schemas.microsoft.com/office/drawing/2014/main" id="{1E6796D6-DA7C-FE18-679A-F7E21C9CAC78}"/>
                </a:ext>
              </a:extLst>
            </p:cNvPr>
            <p:cNvSpPr/>
            <p:nvPr/>
          </p:nvSpPr>
          <p:spPr>
            <a:xfrm>
              <a:off x="535651" y="2875295"/>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政治</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94" name="正方形/長方形 93">
              <a:extLst>
                <a:ext uri="{FF2B5EF4-FFF2-40B4-BE49-F238E27FC236}">
                  <a16:creationId xmlns:a16="http://schemas.microsoft.com/office/drawing/2014/main" id="{50C383EC-77B7-3B05-412B-50DD2408AAC2}"/>
                </a:ext>
              </a:extLst>
            </p:cNvPr>
            <p:cNvSpPr/>
            <p:nvPr/>
          </p:nvSpPr>
          <p:spPr>
            <a:xfrm>
              <a:off x="535651" y="3663836"/>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経済</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95" name="正方形/長方形 94">
              <a:extLst>
                <a:ext uri="{FF2B5EF4-FFF2-40B4-BE49-F238E27FC236}">
                  <a16:creationId xmlns:a16="http://schemas.microsoft.com/office/drawing/2014/main" id="{6A40E6FA-7E9F-DF78-4BDC-8BD0E98AF211}"/>
                </a:ext>
              </a:extLst>
            </p:cNvPr>
            <p:cNvSpPr/>
            <p:nvPr/>
          </p:nvSpPr>
          <p:spPr>
            <a:xfrm>
              <a:off x="535651" y="4452377"/>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社会</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5">
              <a:extLst>
                <a:ext uri="{FF2B5EF4-FFF2-40B4-BE49-F238E27FC236}">
                  <a16:creationId xmlns:a16="http://schemas.microsoft.com/office/drawing/2014/main" id="{60C8026C-A422-0B19-6D3F-EC2D52DF4951}"/>
                </a:ext>
              </a:extLst>
            </p:cNvPr>
            <p:cNvSpPr/>
            <p:nvPr/>
          </p:nvSpPr>
          <p:spPr>
            <a:xfrm>
              <a:off x="535651" y="5240918"/>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技術</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grpSp>
      <p:sp>
        <p:nvSpPr>
          <p:cNvPr id="89" name="正方形/長方形 88">
            <a:extLst>
              <a:ext uri="{FF2B5EF4-FFF2-40B4-BE49-F238E27FC236}">
                <a16:creationId xmlns:a16="http://schemas.microsoft.com/office/drawing/2014/main" id="{CF7CA954-4470-81D5-6EE6-BA6400032C9D}"/>
              </a:ext>
            </a:extLst>
          </p:cNvPr>
          <p:cNvSpPr/>
          <p:nvPr/>
        </p:nvSpPr>
        <p:spPr>
          <a:xfrm>
            <a:off x="1000742" y="2592410"/>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a:t>
            </a:r>
          </a:p>
        </p:txBody>
      </p:sp>
      <p:sp>
        <p:nvSpPr>
          <p:cNvPr id="90" name="正方形/長方形 89">
            <a:extLst>
              <a:ext uri="{FF2B5EF4-FFF2-40B4-BE49-F238E27FC236}">
                <a16:creationId xmlns:a16="http://schemas.microsoft.com/office/drawing/2014/main" id="{B553C3A7-0CA2-B8C4-FACD-C90E3E2995D1}"/>
              </a:ext>
            </a:extLst>
          </p:cNvPr>
          <p:cNvSpPr/>
          <p:nvPr/>
        </p:nvSpPr>
        <p:spPr>
          <a:xfrm>
            <a:off x="1000742" y="3409362"/>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a:t>
            </a:r>
          </a:p>
        </p:txBody>
      </p:sp>
      <p:sp>
        <p:nvSpPr>
          <p:cNvPr id="91" name="正方形/長方形 90">
            <a:extLst>
              <a:ext uri="{FF2B5EF4-FFF2-40B4-BE49-F238E27FC236}">
                <a16:creationId xmlns:a16="http://schemas.microsoft.com/office/drawing/2014/main" id="{42896FF3-61AF-E50F-E041-B902D65A05A5}"/>
              </a:ext>
            </a:extLst>
          </p:cNvPr>
          <p:cNvSpPr/>
          <p:nvPr/>
        </p:nvSpPr>
        <p:spPr>
          <a:xfrm>
            <a:off x="1000742" y="4226314"/>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a:t>
            </a:r>
          </a:p>
        </p:txBody>
      </p:sp>
      <p:sp>
        <p:nvSpPr>
          <p:cNvPr id="92" name="正方形/長方形 91">
            <a:extLst>
              <a:ext uri="{FF2B5EF4-FFF2-40B4-BE49-F238E27FC236}">
                <a16:creationId xmlns:a16="http://schemas.microsoft.com/office/drawing/2014/main" id="{7946FEFF-7BA4-9678-CBF9-3DC54AA6F289}"/>
              </a:ext>
            </a:extLst>
          </p:cNvPr>
          <p:cNvSpPr/>
          <p:nvPr/>
        </p:nvSpPr>
        <p:spPr>
          <a:xfrm>
            <a:off x="1000742" y="5043266"/>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XXX</a:t>
            </a:r>
          </a:p>
        </p:txBody>
      </p:sp>
      <p:sp>
        <p:nvSpPr>
          <p:cNvPr id="60" name="テキスト ボックス 22">
            <a:extLst>
              <a:ext uri="{FF2B5EF4-FFF2-40B4-BE49-F238E27FC236}">
                <a16:creationId xmlns:a16="http://schemas.microsoft.com/office/drawing/2014/main" id="{8B2056D2-E09B-09D6-809E-01D0D582CCE8}"/>
              </a:ext>
            </a:extLst>
          </p:cNvPr>
          <p:cNvSpPr txBox="1"/>
          <p:nvPr/>
        </p:nvSpPr>
        <p:spPr>
          <a:xfrm>
            <a:off x="4963507" y="4618684"/>
            <a:ext cx="697718" cy="2046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500</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61" name="テキスト ボックス 28">
            <a:extLst>
              <a:ext uri="{FF2B5EF4-FFF2-40B4-BE49-F238E27FC236}">
                <a16:creationId xmlns:a16="http://schemas.microsoft.com/office/drawing/2014/main" id="{CD75AD15-183E-5220-0599-838833D11BAA}"/>
              </a:ext>
            </a:extLst>
          </p:cNvPr>
          <p:cNvSpPr txBox="1"/>
          <p:nvPr/>
        </p:nvSpPr>
        <p:spPr>
          <a:xfrm>
            <a:off x="4945973" y="3946987"/>
            <a:ext cx="715252" cy="2046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1,000</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62" name="正方形/長方形 61">
            <a:extLst>
              <a:ext uri="{FF2B5EF4-FFF2-40B4-BE49-F238E27FC236}">
                <a16:creationId xmlns:a16="http://schemas.microsoft.com/office/drawing/2014/main" id="{8A217C64-A735-51F4-65EE-C44D0E16A6CF}"/>
              </a:ext>
            </a:extLst>
          </p:cNvPr>
          <p:cNvSpPr/>
          <p:nvPr/>
        </p:nvSpPr>
        <p:spPr>
          <a:xfrm>
            <a:off x="8655646" y="4086515"/>
            <a:ext cx="892387" cy="401760"/>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対象業界の市場規模</a:t>
            </a:r>
          </a:p>
        </p:txBody>
      </p:sp>
      <p:cxnSp>
        <p:nvCxnSpPr>
          <p:cNvPr id="63" name="直線矢印コネクタ 62">
            <a:extLst>
              <a:ext uri="{FF2B5EF4-FFF2-40B4-BE49-F238E27FC236}">
                <a16:creationId xmlns:a16="http://schemas.microsoft.com/office/drawing/2014/main" id="{CC879BCE-4027-44A4-D8C5-2E9DD3EDBFAD}"/>
              </a:ext>
            </a:extLst>
          </p:cNvPr>
          <p:cNvCxnSpPr>
            <a:cxnSpLocks/>
          </p:cNvCxnSpPr>
          <p:nvPr/>
        </p:nvCxnSpPr>
        <p:spPr>
          <a:xfrm>
            <a:off x="5693892" y="5528086"/>
            <a:ext cx="2939278" cy="1"/>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cxnSp>
        <p:nvCxnSpPr>
          <p:cNvPr id="64" name="直線矢印コネクタ 63">
            <a:extLst>
              <a:ext uri="{FF2B5EF4-FFF2-40B4-BE49-F238E27FC236}">
                <a16:creationId xmlns:a16="http://schemas.microsoft.com/office/drawing/2014/main" id="{E1E2D783-F00C-1F8D-AC50-411FD94FD949}"/>
              </a:ext>
            </a:extLst>
          </p:cNvPr>
          <p:cNvCxnSpPr>
            <a:cxnSpLocks/>
          </p:cNvCxnSpPr>
          <p:nvPr/>
        </p:nvCxnSpPr>
        <p:spPr>
          <a:xfrm flipV="1">
            <a:off x="5693892" y="3318672"/>
            <a:ext cx="0" cy="2209415"/>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sp>
        <p:nvSpPr>
          <p:cNvPr id="65" name="テキスト ボックス 11">
            <a:extLst>
              <a:ext uri="{FF2B5EF4-FFF2-40B4-BE49-F238E27FC236}">
                <a16:creationId xmlns:a16="http://schemas.microsoft.com/office/drawing/2014/main" id="{1ADB33E1-4209-7078-B8B1-B3400578A376}"/>
              </a:ext>
            </a:extLst>
          </p:cNvPr>
          <p:cNvSpPr txBox="1"/>
          <p:nvPr/>
        </p:nvSpPr>
        <p:spPr>
          <a:xfrm>
            <a:off x="5064090" y="3063793"/>
            <a:ext cx="1212875"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自社売上（億円）</a:t>
            </a:r>
          </a:p>
        </p:txBody>
      </p:sp>
      <p:cxnSp>
        <p:nvCxnSpPr>
          <p:cNvPr id="66" name="直線矢印コネクタ 65">
            <a:extLst>
              <a:ext uri="{FF2B5EF4-FFF2-40B4-BE49-F238E27FC236}">
                <a16:creationId xmlns:a16="http://schemas.microsoft.com/office/drawing/2014/main" id="{9F98B24C-7127-3FCA-2565-5AF3FA913C73}"/>
              </a:ext>
            </a:extLst>
          </p:cNvPr>
          <p:cNvCxnSpPr>
            <a:cxnSpLocks/>
          </p:cNvCxnSpPr>
          <p:nvPr/>
        </p:nvCxnSpPr>
        <p:spPr>
          <a:xfrm flipV="1">
            <a:off x="6996868"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67" name="テキスト ボックス 14">
            <a:extLst>
              <a:ext uri="{FF2B5EF4-FFF2-40B4-BE49-F238E27FC236}">
                <a16:creationId xmlns:a16="http://schemas.microsoft.com/office/drawing/2014/main" id="{D7538572-DBB6-5057-159A-9F7EF36F42A2}"/>
              </a:ext>
            </a:extLst>
          </p:cNvPr>
          <p:cNvSpPr txBox="1"/>
          <p:nvPr/>
        </p:nvSpPr>
        <p:spPr>
          <a:xfrm>
            <a:off x="6630556"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2024</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68" name="直線矢印コネクタ 67">
            <a:extLst>
              <a:ext uri="{FF2B5EF4-FFF2-40B4-BE49-F238E27FC236}">
                <a16:creationId xmlns:a16="http://schemas.microsoft.com/office/drawing/2014/main" id="{384F4343-2F1A-309A-ECB3-A21AA6E69B68}"/>
              </a:ext>
            </a:extLst>
          </p:cNvPr>
          <p:cNvCxnSpPr>
            <a:cxnSpLocks/>
          </p:cNvCxnSpPr>
          <p:nvPr/>
        </p:nvCxnSpPr>
        <p:spPr>
          <a:xfrm flipV="1">
            <a:off x="7006219" y="4725397"/>
            <a:ext cx="733239" cy="49963"/>
          </a:xfrm>
          <a:prstGeom prst="straightConnector1">
            <a:avLst/>
          </a:prstGeom>
          <a:noFill/>
          <a:ln w="28575" cap="rnd" cmpd="sng" algn="ctr">
            <a:solidFill>
              <a:srgbClr val="002060"/>
            </a:solidFill>
            <a:prstDash val="solid"/>
            <a:round/>
          </a:ln>
          <a:effectLst/>
        </p:spPr>
      </p:cxnSp>
      <p:cxnSp>
        <p:nvCxnSpPr>
          <p:cNvPr id="69" name="直線矢印コネクタ 68">
            <a:extLst>
              <a:ext uri="{FF2B5EF4-FFF2-40B4-BE49-F238E27FC236}">
                <a16:creationId xmlns:a16="http://schemas.microsoft.com/office/drawing/2014/main" id="{585913C9-A183-FF9E-2870-E8EA01A6473A}"/>
              </a:ext>
            </a:extLst>
          </p:cNvPr>
          <p:cNvCxnSpPr>
            <a:cxnSpLocks/>
          </p:cNvCxnSpPr>
          <p:nvPr/>
        </p:nvCxnSpPr>
        <p:spPr>
          <a:xfrm>
            <a:off x="5879420" y="4717105"/>
            <a:ext cx="1126799" cy="55147"/>
          </a:xfrm>
          <a:prstGeom prst="straightConnector1">
            <a:avLst/>
          </a:prstGeom>
          <a:noFill/>
          <a:ln w="28575" cap="rnd" cmpd="sng" algn="ctr">
            <a:solidFill>
              <a:srgbClr val="002060"/>
            </a:solidFill>
            <a:prstDash val="solid"/>
            <a:round/>
          </a:ln>
          <a:effectLst/>
        </p:spPr>
      </p:cxnSp>
      <p:sp>
        <p:nvSpPr>
          <p:cNvPr id="70" name="テキスト ボックス 17">
            <a:extLst>
              <a:ext uri="{FF2B5EF4-FFF2-40B4-BE49-F238E27FC236}">
                <a16:creationId xmlns:a16="http://schemas.microsoft.com/office/drawing/2014/main" id="{84B6C941-2BE7-C375-5F4C-C2984284E327}"/>
              </a:ext>
            </a:extLst>
          </p:cNvPr>
          <p:cNvSpPr txBox="1"/>
          <p:nvPr/>
        </p:nvSpPr>
        <p:spPr>
          <a:xfrm>
            <a:off x="5481490"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2019</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71" name="直線矢印コネクタ 70">
            <a:extLst>
              <a:ext uri="{FF2B5EF4-FFF2-40B4-BE49-F238E27FC236}">
                <a16:creationId xmlns:a16="http://schemas.microsoft.com/office/drawing/2014/main" id="{167EBC5E-443B-0494-A62D-47E63A9AA0A5}"/>
              </a:ext>
            </a:extLst>
          </p:cNvPr>
          <p:cNvCxnSpPr>
            <a:cxnSpLocks/>
          </p:cNvCxnSpPr>
          <p:nvPr/>
        </p:nvCxnSpPr>
        <p:spPr>
          <a:xfrm flipV="1">
            <a:off x="5861880"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cxnSp>
        <p:nvCxnSpPr>
          <p:cNvPr id="72" name="直線矢印コネクタ 71">
            <a:extLst>
              <a:ext uri="{FF2B5EF4-FFF2-40B4-BE49-F238E27FC236}">
                <a16:creationId xmlns:a16="http://schemas.microsoft.com/office/drawing/2014/main" id="{C4CB87CB-28C0-93C1-CCAC-8A20805A060D}"/>
              </a:ext>
            </a:extLst>
          </p:cNvPr>
          <p:cNvCxnSpPr>
            <a:cxnSpLocks/>
          </p:cNvCxnSpPr>
          <p:nvPr/>
        </p:nvCxnSpPr>
        <p:spPr>
          <a:xfrm flipV="1">
            <a:off x="8637832"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3" name="テキスト ボックス 20">
            <a:extLst>
              <a:ext uri="{FF2B5EF4-FFF2-40B4-BE49-F238E27FC236}">
                <a16:creationId xmlns:a16="http://schemas.microsoft.com/office/drawing/2014/main" id="{C0620E76-82AF-0260-1676-8D8454E6C153}"/>
              </a:ext>
            </a:extLst>
          </p:cNvPr>
          <p:cNvSpPr txBox="1"/>
          <p:nvPr/>
        </p:nvSpPr>
        <p:spPr>
          <a:xfrm>
            <a:off x="8266019"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2029</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74" name="直線矢印コネクタ 73">
            <a:extLst>
              <a:ext uri="{FF2B5EF4-FFF2-40B4-BE49-F238E27FC236}">
                <a16:creationId xmlns:a16="http://schemas.microsoft.com/office/drawing/2014/main" id="{114FB9D9-89F3-EA09-AD2F-B7D0708928D7}"/>
              </a:ext>
            </a:extLst>
          </p:cNvPr>
          <p:cNvCxnSpPr>
            <a:cxnSpLocks/>
          </p:cNvCxnSpPr>
          <p:nvPr/>
        </p:nvCxnSpPr>
        <p:spPr>
          <a:xfrm flipH="1" flipV="1">
            <a:off x="5693892" y="4625752"/>
            <a:ext cx="2943939" cy="7706"/>
          </a:xfrm>
          <a:prstGeom prst="straightConnector1">
            <a:avLst/>
          </a:prstGeom>
          <a:noFill/>
          <a:ln w="9525" cap="rnd" cmpd="sng" algn="ctr">
            <a:solidFill>
              <a:sysClr val="windowText" lastClr="000000">
                <a:lumMod val="60000"/>
                <a:lumOff val="40000"/>
              </a:sysClr>
            </a:solidFill>
            <a:prstDash val="dash"/>
            <a:round/>
            <a:tailEnd type="none"/>
          </a:ln>
          <a:effectLst/>
        </p:spPr>
      </p:cxnSp>
      <p:cxnSp>
        <p:nvCxnSpPr>
          <p:cNvPr id="75" name="直線矢印コネクタ 74">
            <a:extLst>
              <a:ext uri="{FF2B5EF4-FFF2-40B4-BE49-F238E27FC236}">
                <a16:creationId xmlns:a16="http://schemas.microsoft.com/office/drawing/2014/main" id="{90D5A3F9-C3E7-A3B5-BD28-6438EE301758}"/>
              </a:ext>
            </a:extLst>
          </p:cNvPr>
          <p:cNvCxnSpPr>
            <a:cxnSpLocks/>
          </p:cNvCxnSpPr>
          <p:nvPr/>
        </p:nvCxnSpPr>
        <p:spPr>
          <a:xfrm flipV="1">
            <a:off x="5866543" y="4508122"/>
            <a:ext cx="1331008" cy="405093"/>
          </a:xfrm>
          <a:prstGeom prst="straightConnector1">
            <a:avLst/>
          </a:prstGeom>
          <a:noFill/>
          <a:ln w="9525" cap="rnd" cmpd="sng" algn="ctr">
            <a:solidFill>
              <a:sysClr val="windowText" lastClr="000000"/>
            </a:solidFill>
            <a:prstDash val="solid"/>
            <a:round/>
          </a:ln>
          <a:effectLst/>
        </p:spPr>
      </p:cxnSp>
      <p:cxnSp>
        <p:nvCxnSpPr>
          <p:cNvPr id="76" name="直線矢印コネクタ 75">
            <a:extLst>
              <a:ext uri="{FF2B5EF4-FFF2-40B4-BE49-F238E27FC236}">
                <a16:creationId xmlns:a16="http://schemas.microsoft.com/office/drawing/2014/main" id="{120EDC19-1856-377B-0010-53C211F18609}"/>
              </a:ext>
            </a:extLst>
          </p:cNvPr>
          <p:cNvCxnSpPr>
            <a:cxnSpLocks/>
          </p:cNvCxnSpPr>
          <p:nvPr/>
        </p:nvCxnSpPr>
        <p:spPr>
          <a:xfrm flipH="1" flipV="1">
            <a:off x="5693892" y="3864655"/>
            <a:ext cx="2943939" cy="7706"/>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7" name="正方形/長方形 76">
            <a:extLst>
              <a:ext uri="{FF2B5EF4-FFF2-40B4-BE49-F238E27FC236}">
                <a16:creationId xmlns:a16="http://schemas.microsoft.com/office/drawing/2014/main" id="{493A7A73-C899-9BC9-0BCC-3C1A2F2374CF}"/>
              </a:ext>
            </a:extLst>
          </p:cNvPr>
          <p:cNvSpPr/>
          <p:nvPr/>
        </p:nvSpPr>
        <p:spPr>
          <a:xfrm>
            <a:off x="8655646" y="3637033"/>
            <a:ext cx="892387" cy="401760"/>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当社の事業売上高</a:t>
            </a:r>
          </a:p>
        </p:txBody>
      </p:sp>
      <p:cxnSp>
        <p:nvCxnSpPr>
          <p:cNvPr id="78" name="直線矢印コネクタ 77">
            <a:extLst>
              <a:ext uri="{FF2B5EF4-FFF2-40B4-BE49-F238E27FC236}">
                <a16:creationId xmlns:a16="http://schemas.microsoft.com/office/drawing/2014/main" id="{8B095B6D-F740-00CC-F408-71038DF50A2F}"/>
              </a:ext>
            </a:extLst>
          </p:cNvPr>
          <p:cNvCxnSpPr>
            <a:cxnSpLocks/>
          </p:cNvCxnSpPr>
          <p:nvPr/>
        </p:nvCxnSpPr>
        <p:spPr>
          <a:xfrm flipV="1">
            <a:off x="7739458"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9" name="正方形/長方形 78">
            <a:extLst>
              <a:ext uri="{FF2B5EF4-FFF2-40B4-BE49-F238E27FC236}">
                <a16:creationId xmlns:a16="http://schemas.microsoft.com/office/drawing/2014/main" id="{E1DFD552-90C0-816F-30A3-6E6E2B71745E}"/>
              </a:ext>
            </a:extLst>
          </p:cNvPr>
          <p:cNvSpPr/>
          <p:nvPr/>
        </p:nvSpPr>
        <p:spPr>
          <a:xfrm>
            <a:off x="7001531" y="4874741"/>
            <a:ext cx="750124" cy="533683"/>
          </a:xfrm>
          <a:prstGeom prst="rect">
            <a:avLst/>
          </a:prstGeom>
          <a:solidFill>
            <a:sysClr val="window" lastClr="FFFFFF">
              <a:lumMod val="85000"/>
            </a:sysClr>
          </a:solidFill>
          <a:ln w="9525" cap="rnd" cmpd="sng" algn="ctr">
            <a:noFill/>
            <a:prstDash val="solid"/>
            <a:round/>
            <a:headEnd type="none" w="med" len="med"/>
            <a:tailEnd type="none" w="med" len="med"/>
          </a:ln>
          <a:effectLst/>
        </p:spPr>
        <p:txBody>
          <a:bodyPr rot="0" spcFirstLastPara="0" vert="horz" wrap="square" lIns="36000" tIns="37148" rIns="36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支援措置を活用する</a:t>
            </a:r>
            <a:br>
              <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br>
            <a:r>
              <a:rPr kumimoji="1" lang="ja-JP" altLang="en-US"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事業</a:t>
            </a:r>
          </a:p>
        </p:txBody>
      </p:sp>
      <p:sp>
        <p:nvSpPr>
          <p:cNvPr id="80" name="テキスト ボックス 39">
            <a:extLst>
              <a:ext uri="{FF2B5EF4-FFF2-40B4-BE49-F238E27FC236}">
                <a16:creationId xmlns:a16="http://schemas.microsoft.com/office/drawing/2014/main" id="{011FCBD3-70CB-0104-2F3A-489AC5C7EB9D}"/>
              </a:ext>
            </a:extLst>
          </p:cNvPr>
          <p:cNvSpPr txBox="1"/>
          <p:nvPr/>
        </p:nvSpPr>
        <p:spPr>
          <a:xfrm>
            <a:off x="7375991"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2026</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81" name="直線矢印コネクタ 80">
            <a:extLst>
              <a:ext uri="{FF2B5EF4-FFF2-40B4-BE49-F238E27FC236}">
                <a16:creationId xmlns:a16="http://schemas.microsoft.com/office/drawing/2014/main" id="{F93E66E2-4AB2-1E8C-1CCB-94A7EEC07DBE}"/>
              </a:ext>
            </a:extLst>
          </p:cNvPr>
          <p:cNvCxnSpPr>
            <a:cxnSpLocks/>
          </p:cNvCxnSpPr>
          <p:nvPr/>
        </p:nvCxnSpPr>
        <p:spPr>
          <a:xfrm flipV="1">
            <a:off x="7751654" y="3872361"/>
            <a:ext cx="881516" cy="853036"/>
          </a:xfrm>
          <a:prstGeom prst="straightConnector1">
            <a:avLst/>
          </a:prstGeom>
          <a:noFill/>
          <a:ln w="28575" cap="rnd" cmpd="sng" algn="ctr">
            <a:solidFill>
              <a:srgbClr val="002060"/>
            </a:solidFill>
            <a:prstDash val="solid"/>
            <a:round/>
          </a:ln>
          <a:effectLst/>
        </p:spPr>
      </p:cxnSp>
      <p:cxnSp>
        <p:nvCxnSpPr>
          <p:cNvPr id="82" name="直線矢印コネクタ 81">
            <a:extLst>
              <a:ext uri="{FF2B5EF4-FFF2-40B4-BE49-F238E27FC236}">
                <a16:creationId xmlns:a16="http://schemas.microsoft.com/office/drawing/2014/main" id="{C89FE0B0-5AAA-6E4D-24A8-3F763989ED92}"/>
              </a:ext>
            </a:extLst>
          </p:cNvPr>
          <p:cNvCxnSpPr>
            <a:cxnSpLocks/>
          </p:cNvCxnSpPr>
          <p:nvPr/>
        </p:nvCxnSpPr>
        <p:spPr>
          <a:xfrm flipV="1">
            <a:off x="7185243" y="4236414"/>
            <a:ext cx="1437721" cy="274201"/>
          </a:xfrm>
          <a:prstGeom prst="straightConnector1">
            <a:avLst/>
          </a:prstGeom>
          <a:noFill/>
          <a:ln w="9525" cap="rnd" cmpd="sng" algn="ctr">
            <a:solidFill>
              <a:sysClr val="windowText" lastClr="000000"/>
            </a:solidFill>
            <a:prstDash val="solid"/>
            <a:round/>
          </a:ln>
          <a:effectLst/>
        </p:spPr>
      </p:cxnSp>
      <p:sp>
        <p:nvSpPr>
          <p:cNvPr id="83" name="正方形/長方形 82">
            <a:extLst>
              <a:ext uri="{FF2B5EF4-FFF2-40B4-BE49-F238E27FC236}">
                <a16:creationId xmlns:a16="http://schemas.microsoft.com/office/drawing/2014/main" id="{B669DFEF-77A1-5AE0-43BC-AB7D04E00CCB}"/>
              </a:ext>
            </a:extLst>
          </p:cNvPr>
          <p:cNvSpPr/>
          <p:nvPr/>
        </p:nvSpPr>
        <p:spPr>
          <a:xfrm>
            <a:off x="6171995" y="4345433"/>
            <a:ext cx="892387" cy="110618"/>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CAGR</a:t>
            </a:r>
            <a:endPar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4" name="吹き出し: 角を丸めた四角形 83">
            <a:extLst>
              <a:ext uri="{FF2B5EF4-FFF2-40B4-BE49-F238E27FC236}">
                <a16:creationId xmlns:a16="http://schemas.microsoft.com/office/drawing/2014/main" id="{C8EC1C58-4BEF-8AAA-B716-B87E432849D6}"/>
              </a:ext>
            </a:extLst>
          </p:cNvPr>
          <p:cNvSpPr/>
          <p:nvPr/>
        </p:nvSpPr>
        <p:spPr>
          <a:xfrm>
            <a:off x="6562877" y="3337252"/>
            <a:ext cx="1688816" cy="523550"/>
          </a:xfrm>
          <a:prstGeom prst="wedgeRoundRectCallout">
            <a:avLst>
              <a:gd name="adj1" fmla="val 44986"/>
              <a:gd name="adj2" fmla="val 114078"/>
              <a:gd name="adj3" fmla="val 16667"/>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a:solidFill>
                  <a:schemeClr val="bg1"/>
                </a:solidFill>
                <a:latin typeface="Meiryo UI" panose="020B0604030504040204" pitchFamily="50" charset="-128"/>
                <a:ea typeface="Meiryo UI" panose="020B0604030504040204" pitchFamily="50" charset="-128"/>
              </a:rPr>
              <a:t>支援措置を活用する事業</a:t>
            </a:r>
            <a:r>
              <a:rPr kumimoji="1" lang="ja-JP" altLang="en-US" sz="1000" b="0"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によって規模拡大・生産性向上を見込む</a:t>
            </a:r>
          </a:p>
        </p:txBody>
      </p:sp>
      <p:sp>
        <p:nvSpPr>
          <p:cNvPr id="85" name="正方形/長方形 84">
            <a:extLst>
              <a:ext uri="{FF2B5EF4-FFF2-40B4-BE49-F238E27FC236}">
                <a16:creationId xmlns:a16="http://schemas.microsoft.com/office/drawing/2014/main" id="{01FEE333-BC98-C63B-8E0A-489D1467620B}"/>
              </a:ext>
            </a:extLst>
          </p:cNvPr>
          <p:cNvSpPr/>
          <p:nvPr/>
        </p:nvSpPr>
        <p:spPr>
          <a:xfrm>
            <a:off x="5152168" y="2771298"/>
            <a:ext cx="1428750" cy="262471"/>
          </a:xfrm>
          <a:prstGeom prst="rect">
            <a:avLst/>
          </a:prstGeom>
          <a:solidFill>
            <a:srgbClr val="002060"/>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グラフイメージ</a:t>
            </a:r>
          </a:p>
        </p:txBody>
      </p:sp>
      <p:cxnSp>
        <p:nvCxnSpPr>
          <p:cNvPr id="86" name="直線矢印コネクタ 85">
            <a:extLst>
              <a:ext uri="{FF2B5EF4-FFF2-40B4-BE49-F238E27FC236}">
                <a16:creationId xmlns:a16="http://schemas.microsoft.com/office/drawing/2014/main" id="{D606A31D-900D-FAAB-48A0-756E9C4BFCFF}"/>
              </a:ext>
            </a:extLst>
          </p:cNvPr>
          <p:cNvCxnSpPr>
            <a:cxnSpLocks/>
          </p:cNvCxnSpPr>
          <p:nvPr/>
        </p:nvCxnSpPr>
        <p:spPr>
          <a:xfrm flipV="1">
            <a:off x="8633170" y="3318672"/>
            <a:ext cx="0" cy="2209415"/>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sp>
        <p:nvSpPr>
          <p:cNvPr id="87" name="テキスト ボックス 6">
            <a:extLst>
              <a:ext uri="{FF2B5EF4-FFF2-40B4-BE49-F238E27FC236}">
                <a16:creationId xmlns:a16="http://schemas.microsoft.com/office/drawing/2014/main" id="{97E2FEEA-D9D4-DBE8-A634-83C085398805}"/>
              </a:ext>
            </a:extLst>
          </p:cNvPr>
          <p:cNvSpPr txBox="1"/>
          <p:nvPr/>
        </p:nvSpPr>
        <p:spPr>
          <a:xfrm>
            <a:off x="8035244" y="3063793"/>
            <a:ext cx="1212875"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市場規模</a:t>
            </a:r>
          </a:p>
        </p:txBody>
      </p:sp>
      <p:sp>
        <p:nvSpPr>
          <p:cNvPr id="88" name="テキスト ボックス 2">
            <a:extLst>
              <a:ext uri="{FF2B5EF4-FFF2-40B4-BE49-F238E27FC236}">
                <a16:creationId xmlns:a16="http://schemas.microsoft.com/office/drawing/2014/main" id="{0B2806FF-83AC-B0B5-A09C-17ABFBB06EFB}"/>
              </a:ext>
            </a:extLst>
          </p:cNvPr>
          <p:cNvSpPr txBox="1"/>
          <p:nvPr/>
        </p:nvSpPr>
        <p:spPr>
          <a:xfrm>
            <a:off x="8819545" y="5591800"/>
            <a:ext cx="595081" cy="26486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年度</a:t>
            </a:r>
            <a:r>
              <a:rPr kumimoji="1" lang="en-US" altLang="ja-JP"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a:extLst>
              <a:ext uri="{FF2B5EF4-FFF2-40B4-BE49-F238E27FC236}">
                <a16:creationId xmlns:a16="http://schemas.microsoft.com/office/drawing/2014/main" id="{8BFB5239-7AC8-B6F2-AE53-D827C9B1425C}"/>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②外部・内部環境分析に基づく「事業計画」関係</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a:t>
            </a:r>
            <a:endParaRPr kumimoji="0" lang="ja-JP" altLang="en-US" sz="12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5516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（様式）内部環境の状況</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indent="-139303">
              <a:buFont typeface="EYInterstate" panose="02000503020000020004" pitchFamily="2" charset="0"/>
              <a:buChar char="•"/>
            </a:pPr>
            <a:r>
              <a:rPr kumimoji="1" lang="ja-JP" altLang="en-US" sz="1200">
                <a:solidFill>
                  <a:prstClr val="black"/>
                </a:solidFill>
                <a:latin typeface="Meiryo UI" panose="020B0604030504040204" pitchFamily="50" charset="-128"/>
                <a:ea typeface="Meiryo UI" panose="020B0604030504040204" pitchFamily="50" charset="-128"/>
              </a:rPr>
              <a:t>ヒト・モノ（技術含む）・カネ・情報（データやネットワーク含む）について、自社の強み・弱みの認識を簡潔にご記載ください</a:t>
            </a:r>
            <a:endParaRPr kumimoji="1" lang="en-US" altLang="ja-JP" sz="1200">
              <a:solidFill>
                <a:prstClr val="black"/>
              </a:solidFill>
              <a:latin typeface="Meiryo UI" panose="020B0604030504040204" pitchFamily="50" charset="-128"/>
              <a:ea typeface="Meiryo UI" panose="020B0604030504040204" pitchFamily="50" charset="-128"/>
            </a:endParaRPr>
          </a:p>
          <a:p>
            <a:pPr marL="139303" indent="-139303">
              <a:buFont typeface="EYInterstate" panose="02000503020000020004" pitchFamily="2" charset="0"/>
              <a:buChar char="•"/>
            </a:pPr>
            <a:r>
              <a:rPr kumimoji="1" lang="ja-JP" altLang="en-US" sz="1200">
                <a:solidFill>
                  <a:prstClr val="black"/>
                </a:solidFill>
                <a:latin typeface="Meiryo UI" panose="020B0604030504040204" pitchFamily="50" charset="-128"/>
                <a:ea typeface="Meiryo UI" panose="020B0604030504040204" pitchFamily="50" charset="-128"/>
              </a:rPr>
              <a:t>強みだけでなく、考えうるリスクや脅威等の弱みをいかに正確に認識しているかについても評価対象となるためご記載ください</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BA908E13-FAC3-76B9-D3B6-1648C60BB240}"/>
              </a:ext>
            </a:extLst>
          </p:cNvPr>
          <p:cNvSpPr/>
          <p:nvPr/>
        </p:nvSpPr>
        <p:spPr>
          <a:xfrm>
            <a:off x="1077485" y="1459756"/>
            <a:ext cx="4140000" cy="360000"/>
          </a:xfrm>
          <a:prstGeom prst="rect">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強み</a:t>
            </a:r>
          </a:p>
        </p:txBody>
      </p:sp>
      <p:sp>
        <p:nvSpPr>
          <p:cNvPr id="21" name="正方形/長方形 20">
            <a:extLst>
              <a:ext uri="{FF2B5EF4-FFF2-40B4-BE49-F238E27FC236}">
                <a16:creationId xmlns:a16="http://schemas.microsoft.com/office/drawing/2014/main" id="{A58D3525-6139-C596-BD68-6F88BD22D3A7}"/>
              </a:ext>
            </a:extLst>
          </p:cNvPr>
          <p:cNvSpPr/>
          <p:nvPr/>
        </p:nvSpPr>
        <p:spPr>
          <a:xfrm>
            <a:off x="5255222" y="1459756"/>
            <a:ext cx="4140000" cy="360000"/>
          </a:xfrm>
          <a:prstGeom prst="rect">
            <a:avLst/>
          </a:prstGeom>
          <a:solidFill>
            <a:schemeClr val="bg1">
              <a:lumMod val="7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弱み</a:t>
            </a:r>
          </a:p>
        </p:txBody>
      </p:sp>
      <p:sp>
        <p:nvSpPr>
          <p:cNvPr id="22" name="正方形/長方形 21">
            <a:extLst>
              <a:ext uri="{FF2B5EF4-FFF2-40B4-BE49-F238E27FC236}">
                <a16:creationId xmlns:a16="http://schemas.microsoft.com/office/drawing/2014/main" id="{BC84E7FA-24C2-9945-3D09-60E3A88A58B4}"/>
              </a:ext>
            </a:extLst>
          </p:cNvPr>
          <p:cNvSpPr/>
          <p:nvPr/>
        </p:nvSpPr>
        <p:spPr>
          <a:xfrm>
            <a:off x="510777" y="1837174"/>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ヒト</a:t>
            </a:r>
          </a:p>
        </p:txBody>
      </p:sp>
      <p:sp>
        <p:nvSpPr>
          <p:cNvPr id="23" name="正方形/長方形 22">
            <a:extLst>
              <a:ext uri="{FF2B5EF4-FFF2-40B4-BE49-F238E27FC236}">
                <a16:creationId xmlns:a16="http://schemas.microsoft.com/office/drawing/2014/main" id="{C9E244AD-352C-00ED-63F7-DE658F69CDF3}"/>
              </a:ext>
            </a:extLst>
          </p:cNvPr>
          <p:cNvSpPr/>
          <p:nvPr/>
        </p:nvSpPr>
        <p:spPr>
          <a:xfrm>
            <a:off x="510777" y="2834083"/>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モノ</a:t>
            </a:r>
          </a:p>
        </p:txBody>
      </p:sp>
      <p:sp>
        <p:nvSpPr>
          <p:cNvPr id="24" name="正方形/長方形 23">
            <a:extLst>
              <a:ext uri="{FF2B5EF4-FFF2-40B4-BE49-F238E27FC236}">
                <a16:creationId xmlns:a16="http://schemas.microsoft.com/office/drawing/2014/main" id="{35B298FA-FD41-B005-DEF5-D64CCA5DC8BC}"/>
              </a:ext>
            </a:extLst>
          </p:cNvPr>
          <p:cNvSpPr/>
          <p:nvPr/>
        </p:nvSpPr>
        <p:spPr>
          <a:xfrm>
            <a:off x="510777" y="3830992"/>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カネ</a:t>
            </a:r>
          </a:p>
        </p:txBody>
      </p:sp>
      <p:sp>
        <p:nvSpPr>
          <p:cNvPr id="25" name="正方形/長方形 24">
            <a:extLst>
              <a:ext uri="{FF2B5EF4-FFF2-40B4-BE49-F238E27FC236}">
                <a16:creationId xmlns:a16="http://schemas.microsoft.com/office/drawing/2014/main" id="{D9477333-19F1-DAC5-1BD5-DD7E93BFED67}"/>
              </a:ext>
            </a:extLst>
          </p:cNvPr>
          <p:cNvSpPr/>
          <p:nvPr/>
        </p:nvSpPr>
        <p:spPr>
          <a:xfrm>
            <a:off x="510777" y="4827902"/>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情報</a:t>
            </a:r>
          </a:p>
        </p:txBody>
      </p:sp>
      <p:sp>
        <p:nvSpPr>
          <p:cNvPr id="26" name="正方形/長方形 25">
            <a:extLst>
              <a:ext uri="{FF2B5EF4-FFF2-40B4-BE49-F238E27FC236}">
                <a16:creationId xmlns:a16="http://schemas.microsoft.com/office/drawing/2014/main" id="{9A2EE288-FE91-C4EA-82C6-3005BC221BD4}"/>
              </a:ext>
            </a:extLst>
          </p:cNvPr>
          <p:cNvSpPr/>
          <p:nvPr/>
        </p:nvSpPr>
        <p:spPr>
          <a:xfrm>
            <a:off x="1077486" y="1835010"/>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OJT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に力を入れており離職率が低く優秀な人材がそろっている、業界における専門知識を持ち合わせた人材が多く、競合他社に勝る効率的な生産体制を有している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p>
        </p:txBody>
      </p:sp>
      <p:sp>
        <p:nvSpPr>
          <p:cNvPr id="28" name="正方形/長方形 27">
            <a:extLst>
              <a:ext uri="{FF2B5EF4-FFF2-40B4-BE49-F238E27FC236}">
                <a16:creationId xmlns:a16="http://schemas.microsoft.com/office/drawing/2014/main" id="{239E1026-8E7A-2B56-7070-3C8542FF3B7A}"/>
              </a:ext>
            </a:extLst>
          </p:cNvPr>
          <p:cNvSpPr/>
          <p:nvPr/>
        </p:nvSpPr>
        <p:spPr>
          <a:xfrm>
            <a:off x="1077486" y="2834083"/>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a:extLst>
              <a:ext uri="{FF2B5EF4-FFF2-40B4-BE49-F238E27FC236}">
                <a16:creationId xmlns:a16="http://schemas.microsoft.com/office/drawing/2014/main" id="{26BD35F1-BB31-B296-5ACE-9E50DA39C019}"/>
              </a:ext>
            </a:extLst>
          </p:cNvPr>
          <p:cNvSpPr/>
          <p:nvPr/>
        </p:nvSpPr>
        <p:spPr>
          <a:xfrm>
            <a:off x="1077486" y="383099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8EDF70DD-68A8-4A4E-8C86-CF0692EDCEB4}"/>
              </a:ext>
            </a:extLst>
          </p:cNvPr>
          <p:cNvSpPr/>
          <p:nvPr/>
        </p:nvSpPr>
        <p:spPr>
          <a:xfrm>
            <a:off x="1077486" y="482790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1" name="正方形/長方形 30">
            <a:extLst>
              <a:ext uri="{FF2B5EF4-FFF2-40B4-BE49-F238E27FC236}">
                <a16:creationId xmlns:a16="http://schemas.microsoft.com/office/drawing/2014/main" id="{42B9398C-1F04-D4B1-EDD7-78FDBC529FEA}"/>
              </a:ext>
            </a:extLst>
          </p:cNvPr>
          <p:cNvSpPr/>
          <p:nvPr/>
        </p:nvSpPr>
        <p:spPr>
          <a:xfrm>
            <a:off x="5255223" y="1837174"/>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（例：新卒採用を開始したのが最近であり、自社の平均年齢が高い（業界内比）実情から人材の高齢化が懸念される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p>
        </p:txBody>
      </p:sp>
      <p:sp>
        <p:nvSpPr>
          <p:cNvPr id="32" name="正方形/長方形 31">
            <a:extLst>
              <a:ext uri="{FF2B5EF4-FFF2-40B4-BE49-F238E27FC236}">
                <a16:creationId xmlns:a16="http://schemas.microsoft.com/office/drawing/2014/main" id="{81B4F0EE-AB71-0294-5FB9-BA3481916ECC}"/>
              </a:ext>
            </a:extLst>
          </p:cNvPr>
          <p:cNvSpPr/>
          <p:nvPr/>
        </p:nvSpPr>
        <p:spPr>
          <a:xfrm>
            <a:off x="5255223" y="2834083"/>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3" name="正方形/長方形 32">
            <a:extLst>
              <a:ext uri="{FF2B5EF4-FFF2-40B4-BE49-F238E27FC236}">
                <a16:creationId xmlns:a16="http://schemas.microsoft.com/office/drawing/2014/main" id="{C64B4778-E8DB-193A-9F0D-7155E8DECCC9}"/>
              </a:ext>
            </a:extLst>
          </p:cNvPr>
          <p:cNvSpPr/>
          <p:nvPr/>
        </p:nvSpPr>
        <p:spPr>
          <a:xfrm>
            <a:off x="5255223" y="383099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a:extLst>
              <a:ext uri="{FF2B5EF4-FFF2-40B4-BE49-F238E27FC236}">
                <a16:creationId xmlns:a16="http://schemas.microsoft.com/office/drawing/2014/main" id="{36737F30-4A14-17E0-6636-B9FF72546980}"/>
              </a:ext>
            </a:extLst>
          </p:cNvPr>
          <p:cNvSpPr/>
          <p:nvPr/>
        </p:nvSpPr>
        <p:spPr>
          <a:xfrm>
            <a:off x="5255223" y="482790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a:extLst>
              <a:ext uri="{FF2B5EF4-FFF2-40B4-BE49-F238E27FC236}">
                <a16:creationId xmlns:a16="http://schemas.microsoft.com/office/drawing/2014/main" id="{78185916-BFA1-9117-D3B8-AB106BB62421}"/>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②外部・内部環境分析に基づく「事業計画」関係</a:t>
            </a:r>
            <a:endParaRPr kumimoji="0" lang="en-US" altLang="ja-JP" sz="1200" b="1">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9710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（様式）事業戦略</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411838" y="5969069"/>
            <a:ext cx="9294132"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indent="-139303">
              <a:buFont typeface="EYInterstate" panose="02000503020000020004" pitchFamily="2" charset="0"/>
              <a:buChar char="•"/>
            </a:pPr>
            <a:r>
              <a:rPr kumimoji="1" lang="ja-JP" altLang="en-US" sz="1200">
                <a:solidFill>
                  <a:prstClr val="black"/>
                </a:solidFill>
                <a:latin typeface="Meiryo UI" panose="020B0604030504040204" pitchFamily="50" charset="-128"/>
                <a:ea typeface="Meiryo UI" panose="020B0604030504040204" pitchFamily="50" charset="-128"/>
              </a:rPr>
              <a:t>企業全体のポートフォリオ（事業名、売上高、構成比率、営業利益率を明記）を基に、主要事業及び支援措置を活用する事業の位置づけを整理しご記載ください。また、現在の各事業の概要に加え、外部環境・内部環境等の分析を踏まえた上で、今後</a:t>
            </a:r>
            <a:r>
              <a:rPr kumimoji="1" lang="en-US" altLang="ja-JP" sz="1200">
                <a:solidFill>
                  <a:prstClr val="black"/>
                </a:solidFill>
                <a:latin typeface="Meiryo UI" panose="020B0604030504040204" pitchFamily="50" charset="-128"/>
                <a:ea typeface="Meiryo UI" panose="020B0604030504040204" pitchFamily="50" charset="-128"/>
              </a:rPr>
              <a:t>3</a:t>
            </a:r>
            <a:r>
              <a:rPr kumimoji="1" lang="ja-JP" altLang="en-US" sz="1200">
                <a:solidFill>
                  <a:prstClr val="black"/>
                </a:solidFill>
                <a:latin typeface="Meiryo UI" panose="020B0604030504040204" pitchFamily="50" charset="-128"/>
                <a:ea typeface="Meiryo UI" panose="020B0604030504040204" pitchFamily="50" charset="-128"/>
              </a:rPr>
              <a:t>～</a:t>
            </a:r>
            <a:r>
              <a:rPr kumimoji="1" lang="en-US" altLang="ja-JP" sz="1200">
                <a:solidFill>
                  <a:prstClr val="black"/>
                </a:solidFill>
                <a:latin typeface="Meiryo UI" panose="020B0604030504040204" pitchFamily="50" charset="-128"/>
                <a:ea typeface="Meiryo UI" panose="020B0604030504040204" pitchFamily="50" charset="-128"/>
              </a:rPr>
              <a:t>5</a:t>
            </a:r>
            <a:r>
              <a:rPr kumimoji="1" lang="ja-JP" altLang="en-US" sz="1200">
                <a:solidFill>
                  <a:prstClr val="black"/>
                </a:solidFill>
                <a:latin typeface="Meiryo UI" panose="020B0604030504040204" pitchFamily="50" charset="-128"/>
                <a:ea typeface="Meiryo UI" panose="020B0604030504040204" pitchFamily="50" charset="-128"/>
              </a:rPr>
              <a:t>年程度の事業戦略を記載してください。</a:t>
            </a:r>
          </a:p>
        </p:txBody>
      </p:sp>
      <p:sp>
        <p:nvSpPr>
          <p:cNvPr id="49" name="正方形/長方形 48">
            <a:extLst>
              <a:ext uri="{FF2B5EF4-FFF2-40B4-BE49-F238E27FC236}">
                <a16:creationId xmlns:a16="http://schemas.microsoft.com/office/drawing/2014/main" id="{5795EBA9-BB18-074A-B2CB-6ADAC3DD7FE6}"/>
              </a:ext>
            </a:extLst>
          </p:cNvPr>
          <p:cNvSpPr/>
          <p:nvPr/>
        </p:nvSpPr>
        <p:spPr>
          <a:xfrm>
            <a:off x="1161897" y="2710762"/>
            <a:ext cx="1158983" cy="1121274"/>
          </a:xfrm>
          <a:prstGeom prst="rect">
            <a:avLst/>
          </a:prstGeom>
          <a:solidFill>
            <a:schemeClr val="accent1">
              <a:lumMod val="20000"/>
              <a:lumOff val="80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a:solidFill>
                  <a:sysClr val="windowText" lastClr="000000"/>
                </a:solidFill>
                <a:latin typeface="Meiryo UI" panose="020B0604030504040204" pitchFamily="50" charset="-128"/>
                <a:ea typeface="Meiryo UI" panose="020B0604030504040204" pitchFamily="50" charset="-128"/>
              </a:rPr>
              <a:t>支援措置を活用する事業</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50" name="Rectangle 135">
            <a:extLst>
              <a:ext uri="{FF2B5EF4-FFF2-40B4-BE49-F238E27FC236}">
                <a16:creationId xmlns:a16="http://schemas.microsoft.com/office/drawing/2014/main" id="{CF6043F5-17F1-F119-CA88-699ABB329D4E}"/>
              </a:ext>
            </a:extLst>
          </p:cNvPr>
          <p:cNvSpPr/>
          <p:nvPr/>
        </p:nvSpPr>
        <p:spPr>
          <a:xfrm>
            <a:off x="2412362" y="3860173"/>
            <a:ext cx="1604291" cy="1166959"/>
          </a:xfrm>
          <a:prstGeom prst="rect">
            <a:avLst/>
          </a:prstGeom>
          <a:solidFill>
            <a:schemeClr val="accent1">
              <a:lumMod val="60000"/>
              <a:lumOff val="40000"/>
            </a:schemeClr>
          </a:solidFill>
          <a:ln w="9525" cap="rnd" cmpd="sng" algn="ctr">
            <a:noFill/>
            <a:prstDash val="solid"/>
            <a:round/>
            <a:headEnd type="none" w="med" len="med"/>
            <a:tailEnd type="none" w="med" len="med"/>
          </a:ln>
          <a:effectLst/>
        </p:spPr>
        <p:txBody>
          <a:bodyPr rot="0" spcFirstLastPara="0" vert="horz" wrap="square" lIns="91440" tIns="7200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主要事業</a:t>
            </a:r>
            <a:endParaRPr kumimoji="1" lang="en-US" altLang="ja-JP" sz="105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1" name="Rectangle 68">
            <a:extLst>
              <a:ext uri="{FF2B5EF4-FFF2-40B4-BE49-F238E27FC236}">
                <a16:creationId xmlns:a16="http://schemas.microsoft.com/office/drawing/2014/main" id="{0C5BB4D3-2F9A-FE0D-D5CA-72E8364583B1}"/>
              </a:ext>
            </a:extLst>
          </p:cNvPr>
          <p:cNvSpPr/>
          <p:nvPr/>
        </p:nvSpPr>
        <p:spPr>
          <a:xfrm>
            <a:off x="766246" y="2769595"/>
            <a:ext cx="2169020" cy="1611870"/>
          </a:xfrm>
          <a:prstGeom prst="rect">
            <a:avLst/>
          </a:prstGeom>
          <a:noFill/>
          <a:ln w="9525" cap="rnd"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52" name="Straight Connector 138">
            <a:extLst>
              <a:ext uri="{FF2B5EF4-FFF2-40B4-BE49-F238E27FC236}">
                <a16:creationId xmlns:a16="http://schemas.microsoft.com/office/drawing/2014/main" id="{021393AB-FC3D-25D9-851C-1ADA106D2995}"/>
              </a:ext>
            </a:extLst>
          </p:cNvPr>
          <p:cNvCxnSpPr/>
          <p:nvPr/>
        </p:nvCxnSpPr>
        <p:spPr>
          <a:xfrm>
            <a:off x="743358" y="5049095"/>
            <a:ext cx="3312000" cy="0"/>
          </a:xfrm>
          <a:prstGeom prst="line">
            <a:avLst/>
          </a:prstGeom>
          <a:noFill/>
          <a:ln w="9525" cap="rnd" cmpd="sng" algn="ctr">
            <a:solidFill>
              <a:sysClr val="windowText" lastClr="000000">
                <a:lumMod val="60000"/>
                <a:lumOff val="40000"/>
              </a:sysClr>
            </a:solidFill>
            <a:prstDash val="solid"/>
            <a:round/>
            <a:headEnd type="none" w="med" len="med"/>
            <a:tailEnd type="triangle" w="med" len="med"/>
          </a:ln>
          <a:effectLst/>
        </p:spPr>
      </p:cxnSp>
      <p:sp>
        <p:nvSpPr>
          <p:cNvPr id="53" name="TextBox 140" descr="ｔ">
            <a:extLst>
              <a:ext uri="{FF2B5EF4-FFF2-40B4-BE49-F238E27FC236}">
                <a16:creationId xmlns:a16="http://schemas.microsoft.com/office/drawing/2014/main" id="{408171CD-413B-8327-AC3A-139C55F68138}"/>
              </a:ext>
            </a:extLst>
          </p:cNvPr>
          <p:cNvSpPr txBox="1"/>
          <p:nvPr/>
        </p:nvSpPr>
        <p:spPr>
          <a:xfrm>
            <a:off x="411838" y="3392746"/>
            <a:ext cx="343542" cy="80239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eaVert" wrap="none" lIns="91440" tIns="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市場成長率（％）</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54" name="TextBox 141">
            <a:extLst>
              <a:ext uri="{FF2B5EF4-FFF2-40B4-BE49-F238E27FC236}">
                <a16:creationId xmlns:a16="http://schemas.microsoft.com/office/drawing/2014/main" id="{B98AEA70-EFED-CA1A-1936-0D7DC4578454}"/>
              </a:ext>
            </a:extLst>
          </p:cNvPr>
          <p:cNvSpPr txBox="1"/>
          <p:nvPr/>
        </p:nvSpPr>
        <p:spPr>
          <a:xfrm>
            <a:off x="1496103" y="5066846"/>
            <a:ext cx="2041234"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市場シェア率（％）</a:t>
            </a:r>
            <a:endParaRPr kumimoji="1" 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55" name="TextBox 153">
            <a:extLst>
              <a:ext uri="{FF2B5EF4-FFF2-40B4-BE49-F238E27FC236}">
                <a16:creationId xmlns:a16="http://schemas.microsoft.com/office/drawing/2014/main" id="{6C733DEC-36B6-3D43-BF18-50A22BD1412E}"/>
              </a:ext>
            </a:extLst>
          </p:cNvPr>
          <p:cNvSpPr txBox="1"/>
          <p:nvPr/>
        </p:nvSpPr>
        <p:spPr>
          <a:xfrm>
            <a:off x="2470132" y="2710762"/>
            <a:ext cx="917062" cy="860742"/>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56" name="TextBox 160">
            <a:extLst>
              <a:ext uri="{FF2B5EF4-FFF2-40B4-BE49-F238E27FC236}">
                <a16:creationId xmlns:a16="http://schemas.microsoft.com/office/drawing/2014/main" id="{A8A9A819-E0B7-2480-6D8F-C530D5E58179}"/>
              </a:ext>
            </a:extLst>
          </p:cNvPr>
          <p:cNvSpPr txBox="1"/>
          <p:nvPr/>
        </p:nvSpPr>
        <p:spPr>
          <a:xfrm>
            <a:off x="3353804" y="3101090"/>
            <a:ext cx="674410" cy="649578"/>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cxnSp>
        <p:nvCxnSpPr>
          <p:cNvPr id="57" name="Straight Connector 57">
            <a:extLst>
              <a:ext uri="{FF2B5EF4-FFF2-40B4-BE49-F238E27FC236}">
                <a16:creationId xmlns:a16="http://schemas.microsoft.com/office/drawing/2014/main" id="{91E1C5DF-3C58-EE67-E33F-240430DE3CF4}"/>
              </a:ext>
            </a:extLst>
          </p:cNvPr>
          <p:cNvCxnSpPr>
            <a:cxnSpLocks/>
          </p:cNvCxnSpPr>
          <p:nvPr/>
        </p:nvCxnSpPr>
        <p:spPr>
          <a:xfrm flipV="1">
            <a:off x="743358" y="2529578"/>
            <a:ext cx="0" cy="2520000"/>
          </a:xfrm>
          <a:prstGeom prst="line">
            <a:avLst/>
          </a:prstGeom>
          <a:noFill/>
          <a:ln w="9525" cap="rnd" cmpd="sng" algn="ctr">
            <a:solidFill>
              <a:sysClr val="windowText" lastClr="000000">
                <a:lumMod val="60000"/>
                <a:lumOff val="40000"/>
              </a:sysClr>
            </a:solidFill>
            <a:prstDash val="solid"/>
            <a:round/>
            <a:headEnd type="none" w="med" len="med"/>
            <a:tailEnd type="triangle" w="med" len="med"/>
          </a:ln>
          <a:effectLst/>
        </p:spPr>
      </p:cxnSp>
      <p:cxnSp>
        <p:nvCxnSpPr>
          <p:cNvPr id="58" name="Straight Connector 59">
            <a:extLst>
              <a:ext uri="{FF2B5EF4-FFF2-40B4-BE49-F238E27FC236}">
                <a16:creationId xmlns:a16="http://schemas.microsoft.com/office/drawing/2014/main" id="{87AE0C20-AD70-DFC9-38EB-28EC2EF1CA91}"/>
              </a:ext>
            </a:extLst>
          </p:cNvPr>
          <p:cNvCxnSpPr>
            <a:cxnSpLocks/>
          </p:cNvCxnSpPr>
          <p:nvPr/>
        </p:nvCxnSpPr>
        <p:spPr>
          <a:xfrm flipV="1">
            <a:off x="2402988" y="2564836"/>
            <a:ext cx="0" cy="2484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59" name="Straight Connector 60">
            <a:extLst>
              <a:ext uri="{FF2B5EF4-FFF2-40B4-BE49-F238E27FC236}">
                <a16:creationId xmlns:a16="http://schemas.microsoft.com/office/drawing/2014/main" id="{D5C2E44B-7119-D42D-1C22-CE3B683F1662}"/>
              </a:ext>
            </a:extLst>
          </p:cNvPr>
          <p:cNvCxnSpPr/>
          <p:nvPr/>
        </p:nvCxnSpPr>
        <p:spPr>
          <a:xfrm>
            <a:off x="766246" y="3860173"/>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60" name="TextBox 157">
            <a:extLst>
              <a:ext uri="{FF2B5EF4-FFF2-40B4-BE49-F238E27FC236}">
                <a16:creationId xmlns:a16="http://schemas.microsoft.com/office/drawing/2014/main" id="{C708A4D1-4F6D-C344-D549-C5E1196BBAD3}"/>
              </a:ext>
            </a:extLst>
          </p:cNvPr>
          <p:cNvSpPr txBox="1"/>
          <p:nvPr/>
        </p:nvSpPr>
        <p:spPr>
          <a:xfrm>
            <a:off x="3017374" y="3899887"/>
            <a:ext cx="919372" cy="873401"/>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1" name="TextBox 66">
            <a:extLst>
              <a:ext uri="{FF2B5EF4-FFF2-40B4-BE49-F238E27FC236}">
                <a16:creationId xmlns:a16="http://schemas.microsoft.com/office/drawing/2014/main" id="{8536473E-7A06-2051-8AE5-00BFCB1D56DD}"/>
              </a:ext>
            </a:extLst>
          </p:cNvPr>
          <p:cNvSpPr txBox="1"/>
          <p:nvPr/>
        </p:nvSpPr>
        <p:spPr>
          <a:xfrm>
            <a:off x="1067966" y="4186109"/>
            <a:ext cx="638523" cy="619619"/>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2" name="TextBox 155">
            <a:extLst>
              <a:ext uri="{FF2B5EF4-FFF2-40B4-BE49-F238E27FC236}">
                <a16:creationId xmlns:a16="http://schemas.microsoft.com/office/drawing/2014/main" id="{83A17C35-0005-44CC-A714-82CABA447AC5}"/>
              </a:ext>
            </a:extLst>
          </p:cNvPr>
          <p:cNvSpPr txBox="1"/>
          <p:nvPr/>
        </p:nvSpPr>
        <p:spPr>
          <a:xfrm>
            <a:off x="1354388" y="3017427"/>
            <a:ext cx="774000" cy="774810"/>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3" name="正方形/長方形 62">
            <a:extLst>
              <a:ext uri="{FF2B5EF4-FFF2-40B4-BE49-F238E27FC236}">
                <a16:creationId xmlns:a16="http://schemas.microsoft.com/office/drawing/2014/main" id="{176FC4CC-61BA-E419-5913-5FF0D401A726}"/>
              </a:ext>
            </a:extLst>
          </p:cNvPr>
          <p:cNvSpPr/>
          <p:nvPr/>
        </p:nvSpPr>
        <p:spPr>
          <a:xfrm>
            <a:off x="510778" y="5335402"/>
            <a:ext cx="3677921" cy="521771"/>
          </a:xfrm>
          <a:prstGeom prst="rect">
            <a:avLst/>
          </a:prstGeom>
          <a:noFill/>
          <a:ln w="9525" cap="rnd" cmpd="sng" algn="ctr">
            <a:solidFill>
              <a:sysClr val="window" lastClr="FFFFFF"/>
            </a:solid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企業全体のポートフォリオを上記イメージを参考にご表現ください</a:t>
            </a:r>
            <a:endPar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9303" marR="0" lvl="0" indent="-139303"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全体のポートフォリオの中で主要事業となっているもの、その中で支援措置を活用する事業の位置づけを整理しご記載ください</a:t>
            </a:r>
            <a:endPar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65" name="グループ化 64">
            <a:extLst>
              <a:ext uri="{FF2B5EF4-FFF2-40B4-BE49-F238E27FC236}">
                <a16:creationId xmlns:a16="http://schemas.microsoft.com/office/drawing/2014/main" id="{6CE82ADC-E4C6-8CDE-6EDE-5C72AB42895C}"/>
              </a:ext>
            </a:extLst>
          </p:cNvPr>
          <p:cNvGrpSpPr/>
          <p:nvPr/>
        </p:nvGrpSpPr>
        <p:grpSpPr>
          <a:xfrm>
            <a:off x="4754567" y="1487521"/>
            <a:ext cx="1045020" cy="349017"/>
            <a:chOff x="4707426" y="5309022"/>
            <a:chExt cx="1857953" cy="349017"/>
          </a:xfrm>
        </p:grpSpPr>
        <p:sp>
          <p:nvSpPr>
            <p:cNvPr id="75" name="TextBox 11">
              <a:extLst>
                <a:ext uri="{FF2B5EF4-FFF2-40B4-BE49-F238E27FC236}">
                  <a16:creationId xmlns:a16="http://schemas.microsoft.com/office/drawing/2014/main" id="{72D54D6B-DA11-786F-4060-4EB7F5668451}"/>
                </a:ext>
              </a:extLst>
            </p:cNvPr>
            <p:cNvSpPr txBox="1"/>
            <p:nvPr/>
          </p:nvSpPr>
          <p:spPr>
            <a:xfrm>
              <a:off x="4707426" y="5309022"/>
              <a:ext cx="1857953" cy="34901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各事業の概要</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76" name="Straight Connector 10">
              <a:extLst>
                <a:ext uri="{FF2B5EF4-FFF2-40B4-BE49-F238E27FC236}">
                  <a16:creationId xmlns:a16="http://schemas.microsoft.com/office/drawing/2014/main" id="{38B88596-F187-365C-59BD-C25DA6E6C1CF}"/>
                </a:ext>
              </a:extLst>
            </p:cNvPr>
            <p:cNvCxnSpPr>
              <a:cxnSpLocks/>
            </p:cNvCxnSpPr>
            <p:nvPr/>
          </p:nvCxnSpPr>
          <p:spPr>
            <a:xfrm>
              <a:off x="4763152" y="5604841"/>
              <a:ext cx="1692000" cy="0"/>
            </a:xfrm>
            <a:prstGeom prst="line">
              <a:avLst/>
            </a:prstGeom>
            <a:noFill/>
            <a:ln w="9525" cap="rnd" cmpd="sng" algn="ctr">
              <a:solidFill>
                <a:sysClr val="windowText" lastClr="000000">
                  <a:lumMod val="60000"/>
                  <a:lumOff val="40000"/>
                </a:sysClr>
              </a:solidFill>
              <a:prstDash val="solid"/>
              <a:round/>
            </a:ln>
            <a:effectLst/>
          </p:spPr>
        </p:cxnSp>
      </p:grpSp>
      <p:grpSp>
        <p:nvGrpSpPr>
          <p:cNvPr id="66" name="グループ化 65">
            <a:extLst>
              <a:ext uri="{FF2B5EF4-FFF2-40B4-BE49-F238E27FC236}">
                <a16:creationId xmlns:a16="http://schemas.microsoft.com/office/drawing/2014/main" id="{3450613C-C5D6-D2B1-AF91-2738B5B6AEC5}"/>
              </a:ext>
            </a:extLst>
          </p:cNvPr>
          <p:cNvGrpSpPr/>
          <p:nvPr/>
        </p:nvGrpSpPr>
        <p:grpSpPr>
          <a:xfrm>
            <a:off x="230052" y="1480436"/>
            <a:ext cx="1989541" cy="363186"/>
            <a:chOff x="4707426" y="5309022"/>
            <a:chExt cx="2090433" cy="349017"/>
          </a:xfrm>
        </p:grpSpPr>
        <p:sp>
          <p:nvSpPr>
            <p:cNvPr id="73" name="TextBox 11">
              <a:extLst>
                <a:ext uri="{FF2B5EF4-FFF2-40B4-BE49-F238E27FC236}">
                  <a16:creationId xmlns:a16="http://schemas.microsoft.com/office/drawing/2014/main" id="{87CAB87B-5FA4-4740-9263-C4FF757B756E}"/>
                </a:ext>
              </a:extLst>
            </p:cNvPr>
            <p:cNvSpPr txBox="1"/>
            <p:nvPr/>
          </p:nvSpPr>
          <p:spPr>
            <a:xfrm>
              <a:off x="4707426" y="5309022"/>
              <a:ext cx="2090433" cy="34901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事業ポートフォリオ（</a:t>
              </a: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PPM</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74" name="Straight Connector 10">
              <a:extLst>
                <a:ext uri="{FF2B5EF4-FFF2-40B4-BE49-F238E27FC236}">
                  <a16:creationId xmlns:a16="http://schemas.microsoft.com/office/drawing/2014/main" id="{7402F8C9-A0DA-4A34-36D2-30693B7D6101}"/>
                </a:ext>
              </a:extLst>
            </p:cNvPr>
            <p:cNvCxnSpPr>
              <a:cxnSpLocks/>
            </p:cNvCxnSpPr>
            <p:nvPr/>
          </p:nvCxnSpPr>
          <p:spPr>
            <a:xfrm>
              <a:off x="4763152" y="5604841"/>
              <a:ext cx="1692000" cy="0"/>
            </a:xfrm>
            <a:prstGeom prst="line">
              <a:avLst/>
            </a:prstGeom>
            <a:noFill/>
            <a:ln w="9525" cap="rnd" cmpd="sng" algn="ctr">
              <a:solidFill>
                <a:sysClr val="windowText" lastClr="000000">
                  <a:lumMod val="60000"/>
                  <a:lumOff val="40000"/>
                </a:sysClr>
              </a:solidFill>
              <a:prstDash val="solid"/>
              <a:round/>
            </a:ln>
            <a:effectLst/>
          </p:spPr>
        </p:cxnSp>
      </p:grpSp>
      <p:sp>
        <p:nvSpPr>
          <p:cNvPr id="67" name="TextBox 141">
            <a:extLst>
              <a:ext uri="{FF2B5EF4-FFF2-40B4-BE49-F238E27FC236}">
                <a16:creationId xmlns:a16="http://schemas.microsoft.com/office/drawing/2014/main" id="{7F3E104A-0ECE-02F7-67D3-41090E0F9D2D}"/>
              </a:ext>
            </a:extLst>
          </p:cNvPr>
          <p:cNvSpPr txBox="1"/>
          <p:nvPr/>
        </p:nvSpPr>
        <p:spPr>
          <a:xfrm>
            <a:off x="3426691" y="2496541"/>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花形</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68" name="TextBox 141">
            <a:extLst>
              <a:ext uri="{FF2B5EF4-FFF2-40B4-BE49-F238E27FC236}">
                <a16:creationId xmlns:a16="http://schemas.microsoft.com/office/drawing/2014/main" id="{16849EF3-D6DD-9F17-5009-FD1E875B16C3}"/>
              </a:ext>
            </a:extLst>
          </p:cNvPr>
          <p:cNvSpPr txBox="1"/>
          <p:nvPr/>
        </p:nvSpPr>
        <p:spPr>
          <a:xfrm>
            <a:off x="794790" y="2496541"/>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問題児</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69" name="TextBox 141">
            <a:extLst>
              <a:ext uri="{FF2B5EF4-FFF2-40B4-BE49-F238E27FC236}">
                <a16:creationId xmlns:a16="http://schemas.microsoft.com/office/drawing/2014/main" id="{F578D3AC-B81D-5C45-98B9-E5B45B1CB25F}"/>
              </a:ext>
            </a:extLst>
          </p:cNvPr>
          <p:cNvSpPr txBox="1"/>
          <p:nvPr/>
        </p:nvSpPr>
        <p:spPr>
          <a:xfrm>
            <a:off x="795034" y="4811854"/>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負け犬</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70" name="TextBox 141">
            <a:extLst>
              <a:ext uri="{FF2B5EF4-FFF2-40B4-BE49-F238E27FC236}">
                <a16:creationId xmlns:a16="http://schemas.microsoft.com/office/drawing/2014/main" id="{8ED5C686-D2FF-E896-BC49-EE01EEB7FFCB}"/>
              </a:ext>
            </a:extLst>
          </p:cNvPr>
          <p:cNvSpPr txBox="1"/>
          <p:nvPr/>
        </p:nvSpPr>
        <p:spPr>
          <a:xfrm>
            <a:off x="3426692" y="4817475"/>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金のなる木</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71" name="TextBox 153">
            <a:extLst>
              <a:ext uri="{FF2B5EF4-FFF2-40B4-BE49-F238E27FC236}">
                <a16:creationId xmlns:a16="http://schemas.microsoft.com/office/drawing/2014/main" id="{6260601A-1438-F06A-11BA-3073A02229A1}"/>
              </a:ext>
            </a:extLst>
          </p:cNvPr>
          <p:cNvSpPr txBox="1"/>
          <p:nvPr/>
        </p:nvSpPr>
        <p:spPr>
          <a:xfrm>
            <a:off x="3353804" y="1818152"/>
            <a:ext cx="645699" cy="606044"/>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事業名</a:t>
            </a:r>
            <a:endPar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売上高</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売上構成比</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営業利益率</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p:txBody>
      </p:sp>
      <p:sp>
        <p:nvSpPr>
          <p:cNvPr id="72" name="TextBox 141">
            <a:extLst>
              <a:ext uri="{FF2B5EF4-FFF2-40B4-BE49-F238E27FC236}">
                <a16:creationId xmlns:a16="http://schemas.microsoft.com/office/drawing/2014/main" id="{9E236382-EE59-5FED-0687-9B026CCD2706}"/>
              </a:ext>
            </a:extLst>
          </p:cNvPr>
          <p:cNvSpPr txBox="1"/>
          <p:nvPr/>
        </p:nvSpPr>
        <p:spPr>
          <a:xfrm>
            <a:off x="2633470" y="2005551"/>
            <a:ext cx="738796"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凡例</a:t>
            </a:r>
            <a:r>
              <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endParaRPr kumimoji="1" 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78" name="表 77">
            <a:extLst>
              <a:ext uri="{FF2B5EF4-FFF2-40B4-BE49-F238E27FC236}">
                <a16:creationId xmlns:a16="http://schemas.microsoft.com/office/drawing/2014/main" id="{FD2AFA97-8CB6-F13E-97BB-6F0ABAE2B31D}"/>
              </a:ext>
            </a:extLst>
          </p:cNvPr>
          <p:cNvGraphicFramePr>
            <a:graphicFrameLocks noGrp="1"/>
          </p:cNvGraphicFramePr>
          <p:nvPr>
            <p:extLst>
              <p:ext uri="{D42A27DB-BD31-4B8C-83A1-F6EECF244321}">
                <p14:modId xmlns:p14="http://schemas.microsoft.com/office/powerpoint/2010/main" val="387617530"/>
              </p:ext>
            </p:extLst>
          </p:nvPr>
        </p:nvGraphicFramePr>
        <p:xfrm>
          <a:off x="4828138" y="1870271"/>
          <a:ext cx="4877832" cy="3905070"/>
        </p:xfrm>
        <a:graphic>
          <a:graphicData uri="http://schemas.openxmlformats.org/drawingml/2006/table">
            <a:tbl>
              <a:tblPr firstRow="1"/>
              <a:tblGrid>
                <a:gridCol w="886862">
                  <a:extLst>
                    <a:ext uri="{9D8B030D-6E8A-4147-A177-3AD203B41FA5}">
                      <a16:colId xmlns:a16="http://schemas.microsoft.com/office/drawing/2014/main" val="1710563165"/>
                    </a:ext>
                  </a:extLst>
                </a:gridCol>
                <a:gridCol w="1650150">
                  <a:extLst>
                    <a:ext uri="{9D8B030D-6E8A-4147-A177-3AD203B41FA5}">
                      <a16:colId xmlns:a16="http://schemas.microsoft.com/office/drawing/2014/main" val="349163785"/>
                    </a:ext>
                  </a:extLst>
                </a:gridCol>
                <a:gridCol w="2340820">
                  <a:extLst>
                    <a:ext uri="{9D8B030D-6E8A-4147-A177-3AD203B41FA5}">
                      <a16:colId xmlns:a16="http://schemas.microsoft.com/office/drawing/2014/main" val="126381649"/>
                    </a:ext>
                  </a:extLst>
                </a:gridCol>
              </a:tblGrid>
              <a:tr h="447500">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事業名</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事業概要</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今後３～５年の事業戦略</a:t>
                      </a:r>
                      <a:endParaRPr kumimoji="1" lang="en-US" altLang="ja-JP" sz="1200">
                        <a:solidFill>
                          <a:schemeClr val="bg1"/>
                        </a:solidFill>
                        <a:latin typeface="Meiryo UI" panose="020B0604030504040204" pitchFamily="50" charset="-128"/>
                        <a:ea typeface="Meiryo UI" panose="020B0604030504040204" pitchFamily="50" charset="-128"/>
                      </a:endParaRPr>
                    </a:p>
                    <a:p>
                      <a:pPr algn="ctr"/>
                      <a:r>
                        <a:rPr kumimoji="1" lang="ja-JP" altLang="en-US" sz="1200">
                          <a:solidFill>
                            <a:schemeClr val="bg1"/>
                          </a:solidFill>
                          <a:latin typeface="Meiryo UI" panose="020B0604030504040204" pitchFamily="50" charset="-128"/>
                          <a:ea typeface="Meiryo UI" panose="020B0604030504040204" pitchFamily="50" charset="-128"/>
                        </a:rPr>
                        <a:t>（売上・利益の目標等）</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494757564"/>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en-US" altLang="ja-JP" sz="1000">
                          <a:latin typeface="Meiryo UI" panose="020B0604030504040204" pitchFamily="50" charset="-128"/>
                          <a:ea typeface="Meiryo UI" panose="020B0604030504040204" pitchFamily="50" charset="-128"/>
                        </a:rPr>
                        <a:t>XXX</a:t>
                      </a:r>
                    </a:p>
                    <a:p>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主要事業</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EYInterstate" panose="02000503020000020004" pitchFamily="2" charset="0"/>
                        <a:buChar char="•"/>
                      </a:pPr>
                      <a:r>
                        <a:rPr kumimoji="1" lang="en-US" altLang="ja-JP" sz="1000">
                          <a:latin typeface="Meiryo UI" panose="020B0604030504040204" pitchFamily="50" charset="-128"/>
                          <a:ea typeface="Meiryo UI" panose="020B0604030504040204" pitchFamily="50" charset="-128"/>
                        </a:rPr>
                        <a:t>XXX</a:t>
                      </a:r>
                    </a:p>
                    <a:p>
                      <a:pPr marL="0" marR="0" lvl="0" indent="0" algn="l" defTabSz="742950" rtl="0" eaLnBrk="1" fontAlgn="auto" latinLnBrk="0" hangingPunct="1">
                        <a:lnSpc>
                          <a:spcPct val="100000"/>
                        </a:lnSpc>
                        <a:spcBef>
                          <a:spcPts val="0"/>
                        </a:spcBef>
                        <a:spcAft>
                          <a:spcPts val="0"/>
                        </a:spcAft>
                        <a:buClrTx/>
                        <a:buSzTx/>
                        <a:buFont typeface="EYInterstate" panose="02000503020000020004" pitchFamily="2" charset="0"/>
                        <a:buNone/>
                        <a:tabLst/>
                        <a:defRPr/>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marR="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a:latin typeface="Meiryo UI" panose="020B0604030504040204" pitchFamily="50" charset="-128"/>
                          <a:ea typeface="Meiryo UI" panose="020B0604030504040204" pitchFamily="50" charset="-128"/>
                        </a:rPr>
                        <a:t>XXX</a:t>
                      </a:r>
                    </a:p>
                    <a:p>
                      <a:pPr marL="0" indent="0">
                        <a:buFont typeface="EYInterstate" panose="02000503020000020004" pitchFamily="2" charset="0"/>
                        <a:buNone/>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　（＋</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74649662"/>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807932101"/>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en-US" altLang="ja-JP" sz="1000">
                          <a:latin typeface="Meiryo UI" panose="020B0604030504040204" pitchFamily="50" charset="-128"/>
                          <a:ea typeface="Meiryo UI" panose="020B0604030504040204" pitchFamily="50" charset="-128"/>
                        </a:rPr>
                        <a:t>XXX</a:t>
                      </a:r>
                    </a:p>
                    <a:p>
                      <a:r>
                        <a:rPr kumimoji="1" lang="en-US" altLang="ja-JP" sz="900">
                          <a:solidFill>
                            <a:srgbClr val="FF0000"/>
                          </a:solidFill>
                          <a:latin typeface="Meiryo UI" panose="020B0604030504040204" pitchFamily="50" charset="-128"/>
                          <a:ea typeface="Meiryo UI" panose="020B0604030504040204" pitchFamily="50" charset="-128"/>
                        </a:rPr>
                        <a:t>(</a:t>
                      </a:r>
                      <a:r>
                        <a:rPr kumimoji="1" lang="ja-JP" altLang="en-US" sz="900">
                          <a:solidFill>
                            <a:srgbClr val="FF0000"/>
                          </a:solidFill>
                          <a:latin typeface="Meiryo UI" panose="020B0604030504040204" pitchFamily="50" charset="-128"/>
                          <a:ea typeface="Meiryo UI" panose="020B0604030504040204" pitchFamily="50" charset="-128"/>
                        </a:rPr>
                        <a:t>支援措置を活用する事業</a:t>
                      </a:r>
                      <a:r>
                        <a:rPr kumimoji="1" lang="en-US" altLang="ja-JP" sz="900">
                          <a:solidFill>
                            <a:srgbClr val="FF0000"/>
                          </a:solidFill>
                          <a:latin typeface="Meiryo UI" panose="020B0604030504040204" pitchFamily="50" charset="-128"/>
                          <a:ea typeface="Meiryo UI" panose="020B0604030504040204" pitchFamily="50" charset="-128"/>
                        </a:rPr>
                        <a:t>)</a:t>
                      </a:r>
                      <a:endParaRPr kumimoji="1" lang="ja-JP" altLang="en-US" sz="900">
                        <a:solidFill>
                          <a:srgbClr val="FF0000"/>
                        </a:solidFill>
                        <a:latin typeface="Meiryo UI" panose="020B0604030504040204" pitchFamily="50" charset="-128"/>
                        <a:ea typeface="Meiryo UI" panose="020B0604030504040204" pitchFamily="50" charset="-128"/>
                      </a:endParaRPr>
                    </a:p>
                  </a:txBody>
                  <a:tcPr anchor="ctr">
                    <a:lnL w="38100" cap="flat" cmpd="sng" algn="ctr">
                      <a:solidFill>
                        <a:srgbClr val="FF0000"/>
                      </a:solidFill>
                      <a:prstDash val="solid"/>
                      <a:round/>
                      <a:headEnd type="none" w="med" len="med"/>
                      <a:tailEnd type="none" w="med" len="med"/>
                    </a:lnL>
                    <a:lnR w="12700" cmpd="sng">
                      <a:solidFill>
                        <a:sysClr val="window" lastClr="FFFFFF"/>
                      </a:solidFill>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EYInterstate" panose="02000503020000020004" pitchFamily="2" charset="0"/>
                        <a:buChar char="•"/>
                      </a:pPr>
                      <a:r>
                        <a:rPr kumimoji="1" lang="en-US" altLang="ja-JP" sz="1000">
                          <a:latin typeface="Meiryo UI" panose="020B0604030504040204" pitchFamily="50" charset="-128"/>
                          <a:ea typeface="Meiryo UI" panose="020B0604030504040204" pitchFamily="50" charset="-128"/>
                        </a:rPr>
                        <a:t>XXX</a:t>
                      </a:r>
                    </a:p>
                    <a:p>
                      <a:pPr marL="0" marR="0" lvl="0" indent="0" algn="l" defTabSz="742950" rtl="0" eaLnBrk="1" fontAlgn="auto" latinLnBrk="0" hangingPunct="1">
                        <a:lnSpc>
                          <a:spcPct val="100000"/>
                        </a:lnSpc>
                        <a:spcBef>
                          <a:spcPts val="0"/>
                        </a:spcBef>
                        <a:spcAft>
                          <a:spcPts val="0"/>
                        </a:spcAft>
                        <a:buClrTx/>
                        <a:buSzTx/>
                        <a:buFont typeface="EYInterstate" panose="02000503020000020004" pitchFamily="2" charset="0"/>
                        <a:buNone/>
                        <a:tabLst/>
                        <a:defRPr/>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marR="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a:latin typeface="Meiryo UI" panose="020B0604030504040204" pitchFamily="50" charset="-128"/>
                          <a:ea typeface="Meiryo UI" panose="020B0604030504040204" pitchFamily="50" charset="-128"/>
                        </a:rPr>
                        <a:t>XXX</a:t>
                      </a:r>
                    </a:p>
                    <a:p>
                      <a:pPr marL="0" indent="0">
                        <a:buFont typeface="EYInterstate" panose="02000503020000020004" pitchFamily="2" charset="0"/>
                        <a:buNone/>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　（＋</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753251137"/>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687603181"/>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ja-JP" altLang="en-US" sz="1000" b="1">
                          <a:latin typeface="Meiryo UI" panose="020B0604030504040204" pitchFamily="50" charset="-128"/>
                          <a:ea typeface="Meiryo UI" panose="020B0604030504040204" pitchFamily="50" charset="-128"/>
                        </a:rPr>
                        <a:t>企業全体</a:t>
                      </a:r>
                      <a:endParaRPr kumimoji="1" lang="en-US" altLang="ja-JP" sz="1000" b="1">
                        <a:latin typeface="Meiryo UI" panose="020B0604030504040204" pitchFamily="50" charset="-128"/>
                        <a:ea typeface="Meiryo UI" panose="020B0604030504040204" pitchFamily="50" charset="-128"/>
                      </a:endParaRPr>
                    </a:p>
                    <a:p>
                      <a:r>
                        <a:rPr kumimoji="1" lang="en-US" altLang="ja-JP" sz="900" b="1">
                          <a:latin typeface="Meiryo UI" panose="020B0604030504040204" pitchFamily="50" charset="-128"/>
                          <a:ea typeface="Meiryo UI" panose="020B0604030504040204" pitchFamily="50" charset="-128"/>
                        </a:rPr>
                        <a:t>(</a:t>
                      </a:r>
                      <a:r>
                        <a:rPr kumimoji="1" lang="ja-JP" altLang="en-US" sz="900" b="1">
                          <a:latin typeface="Meiryo UI" panose="020B0604030504040204" pitchFamily="50" charset="-128"/>
                          <a:ea typeface="Meiryo UI" panose="020B0604030504040204" pitchFamily="50" charset="-128"/>
                        </a:rPr>
                        <a:t>上記合計</a:t>
                      </a:r>
                      <a:r>
                        <a:rPr kumimoji="1" lang="en-US" altLang="ja-JP" sz="900" b="1">
                          <a:latin typeface="Meiryo UI" panose="020B0604030504040204" pitchFamily="50" charset="-128"/>
                          <a:ea typeface="Meiryo UI" panose="020B0604030504040204" pitchFamily="50" charset="-128"/>
                        </a:rPr>
                        <a:t>)</a:t>
                      </a:r>
                      <a:endParaRPr kumimoji="1" lang="ja-JP" altLang="en-US" sz="900" b="1">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indent="0">
                        <a:buFont typeface="Arial" panose="020B0604020202020204" pitchFamily="34" charset="0"/>
                        <a:buNone/>
                      </a:pP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年度の売上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億円、利益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indent="0">
                        <a:buFont typeface="Arial" panose="020B0604020202020204" pitchFamily="34" charset="0"/>
                        <a:buNone/>
                      </a:pPr>
                      <a:r>
                        <a:rPr kumimoji="1" lang="en-US" altLang="ja-JP" sz="1000" b="1" dirty="0">
                          <a:latin typeface="Meiryo UI" panose="020B0604030504040204" pitchFamily="50" charset="-128"/>
                          <a:ea typeface="Meiryo UI" panose="020B0604030504040204" pitchFamily="50" charset="-128"/>
                        </a:rPr>
                        <a:t>XX</a:t>
                      </a:r>
                      <a:r>
                        <a:rPr kumimoji="1" lang="ja-JP" altLang="en-US" sz="1000" b="1" dirty="0">
                          <a:latin typeface="Meiryo UI" panose="020B0604030504040204" pitchFamily="50" charset="-128"/>
                          <a:ea typeface="Meiryo UI" panose="020B0604030504040204" pitchFamily="50" charset="-128"/>
                        </a:rPr>
                        <a:t>年度の売上</a:t>
                      </a:r>
                      <a:r>
                        <a:rPr kumimoji="1" lang="en-US" altLang="ja-JP" sz="1000" b="1" dirty="0">
                          <a:latin typeface="Meiryo UI" panose="020B0604030504040204" pitchFamily="50" charset="-128"/>
                          <a:ea typeface="Meiryo UI" panose="020B0604030504040204" pitchFamily="50" charset="-128"/>
                        </a:rPr>
                        <a:t>XX</a:t>
                      </a:r>
                      <a:r>
                        <a:rPr kumimoji="1" lang="ja-JP" altLang="en-US" sz="1000" b="1" dirty="0">
                          <a:latin typeface="Meiryo UI" panose="020B0604030504040204" pitchFamily="50" charset="-128"/>
                          <a:ea typeface="Meiryo UI" panose="020B0604030504040204" pitchFamily="50" charset="-128"/>
                        </a:rPr>
                        <a:t>億円（＋</a:t>
                      </a:r>
                      <a:r>
                        <a:rPr kumimoji="1" lang="en-US" altLang="ja-JP" sz="1000" b="1" dirty="0">
                          <a:latin typeface="Meiryo UI" panose="020B0604030504040204" pitchFamily="50" charset="-128"/>
                          <a:ea typeface="Meiryo UI" panose="020B0604030504040204" pitchFamily="50" charset="-128"/>
                        </a:rPr>
                        <a:t>XX</a:t>
                      </a:r>
                      <a:r>
                        <a:rPr kumimoji="1" lang="ja-JP" altLang="en-US" sz="1000" b="1" dirty="0">
                          <a:latin typeface="Meiryo UI" panose="020B0604030504040204" pitchFamily="50" charset="-128"/>
                          <a:ea typeface="Meiryo UI" panose="020B0604030504040204" pitchFamily="50" charset="-128"/>
                        </a:rPr>
                        <a:t>％）、利益</a:t>
                      </a:r>
                      <a:r>
                        <a:rPr kumimoji="1" lang="en-US" altLang="ja-JP" sz="1000" b="1" dirty="0">
                          <a:latin typeface="Meiryo UI" panose="020B0604030504040204" pitchFamily="50" charset="-128"/>
                          <a:ea typeface="Meiryo UI" panose="020B0604030504040204" pitchFamily="50" charset="-128"/>
                        </a:rPr>
                        <a:t>XX</a:t>
                      </a:r>
                      <a:r>
                        <a:rPr kumimoji="1" lang="ja-JP" altLang="en-US" sz="1000" b="1" dirty="0">
                          <a:latin typeface="Meiryo UI" panose="020B0604030504040204" pitchFamily="50" charset="-128"/>
                          <a:ea typeface="Meiryo UI" panose="020B0604030504040204" pitchFamily="50" charset="-128"/>
                        </a:rPr>
                        <a:t>億円　（＋</a:t>
                      </a:r>
                      <a:r>
                        <a:rPr kumimoji="1" lang="en-US" altLang="ja-JP" sz="1000" b="1" dirty="0">
                          <a:latin typeface="Meiryo UI" panose="020B0604030504040204" pitchFamily="50" charset="-128"/>
                          <a:ea typeface="Meiryo UI" panose="020B0604030504040204" pitchFamily="50" charset="-128"/>
                        </a:rPr>
                        <a:t>XX</a:t>
                      </a:r>
                      <a:r>
                        <a:rPr kumimoji="1" lang="ja-JP" altLang="en-US" sz="1000" b="1" dirty="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681205114"/>
                  </a:ext>
                </a:extLst>
              </a:tr>
            </a:tbl>
          </a:graphicData>
        </a:graphic>
      </p:graphicFrame>
      <p:sp>
        <p:nvSpPr>
          <p:cNvPr id="3" name="正方形/長方形 2">
            <a:extLst>
              <a:ext uri="{FF2B5EF4-FFF2-40B4-BE49-F238E27FC236}">
                <a16:creationId xmlns:a16="http://schemas.microsoft.com/office/drawing/2014/main" id="{F560BEDF-DE63-2EF8-2B41-1EF9339721E2}"/>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900" b="1">
                <a:solidFill>
                  <a:schemeClr val="bg1"/>
                </a:solidFill>
                <a:latin typeface="Meiryo UI" panose="020B0604030504040204" pitchFamily="50" charset="-128"/>
                <a:ea typeface="Meiryo UI" panose="020B0604030504040204" pitchFamily="50" charset="-128"/>
              </a:rPr>
              <a:t>②外部・内部環境分析に基づく「事業計画」・③定量目標関係</a:t>
            </a:r>
            <a:endParaRPr kumimoji="0" lang="en-US" altLang="ja-JP" sz="900" b="1">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 (ⅲ)</a:t>
            </a:r>
            <a:endParaRPr kumimoji="0"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9132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（様式）実行体制</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411838" y="5969069"/>
            <a:ext cx="9195192"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indent="-139303">
              <a:buFont typeface="EYInterstate" panose="02000503020000020004" pitchFamily="2" charset="0"/>
              <a:buChar char="•"/>
            </a:pPr>
            <a:r>
              <a:rPr kumimoji="1" lang="ja-JP" altLang="en-US" sz="1200">
                <a:solidFill>
                  <a:schemeClr val="tx1"/>
                </a:solidFill>
                <a:latin typeface="Meiryo UI" panose="020B0604030504040204" pitchFamily="50" charset="-128"/>
                <a:ea typeface="Meiryo UI" panose="020B0604030504040204" pitchFamily="50" charset="-128"/>
              </a:rPr>
              <a:t>（前ページに示した）成果目標（</a:t>
            </a:r>
            <a:r>
              <a:rPr kumimoji="1" lang="en-US" altLang="ja-JP" sz="1200">
                <a:solidFill>
                  <a:schemeClr val="tx1"/>
                </a:solidFill>
                <a:latin typeface="Meiryo UI" panose="020B0604030504040204" pitchFamily="50" charset="-128"/>
                <a:ea typeface="Meiryo UI" panose="020B0604030504040204" pitchFamily="50" charset="-128"/>
              </a:rPr>
              <a:t>KGI</a:t>
            </a:r>
            <a:r>
              <a:rPr kumimoji="1" lang="ja-JP" altLang="en-US" sz="1200">
                <a:solidFill>
                  <a:schemeClr val="tx1"/>
                </a:solidFill>
                <a:latin typeface="Meiryo UI" panose="020B0604030504040204" pitchFamily="50" charset="-128"/>
                <a:ea typeface="Meiryo UI" panose="020B0604030504040204" pitchFamily="50" charset="-128"/>
              </a:rPr>
              <a:t>）等について、その達成に向けた効率的な管理体制であることをご記載ください</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0A738AE4-8F0B-A711-3312-461968625F8D}"/>
              </a:ext>
            </a:extLst>
          </p:cNvPr>
          <p:cNvSpPr/>
          <p:nvPr/>
        </p:nvSpPr>
        <p:spPr>
          <a:xfrm>
            <a:off x="5105572" y="1999857"/>
            <a:ext cx="4229558" cy="0"/>
          </a:xfrm>
          <a:prstGeom prst="rect">
            <a:avLst/>
          </a:prstGeom>
          <a:solidFill>
            <a:srgbClr val="B64926"/>
          </a:solidFill>
          <a:ln w="9525" cap="flat" cmpd="sng" algn="ctr">
            <a:solidFill>
              <a:sysClr val="windowText" lastClr="000000"/>
            </a:solidFill>
            <a:prstDash val="solid"/>
          </a:ln>
          <a:effectLst/>
        </p:spPr>
        <p:txBody>
          <a:bodyPr rot="0" spcFirstLastPara="0" vert="horz" wrap="none" lIns="108000" tIns="72000" rIns="108000" bIns="7200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rPr>
              <a:t>コーポレートガバナンス強化の取組</a:t>
            </a:r>
            <a:endParaRPr kumimoji="0" lang="ja-JP" altLang="ja-JP"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endParaRPr>
          </a:p>
        </p:txBody>
      </p:sp>
      <p:sp>
        <p:nvSpPr>
          <p:cNvPr id="22" name="正方形/長方形 21">
            <a:extLst>
              <a:ext uri="{FF2B5EF4-FFF2-40B4-BE49-F238E27FC236}">
                <a16:creationId xmlns:a16="http://schemas.microsoft.com/office/drawing/2014/main" id="{63504B2A-2E9E-AB55-3E3D-172BB4EB5B21}"/>
              </a:ext>
            </a:extLst>
          </p:cNvPr>
          <p:cNvSpPr/>
          <p:nvPr/>
        </p:nvSpPr>
        <p:spPr>
          <a:xfrm>
            <a:off x="450686" y="1999857"/>
            <a:ext cx="4229558" cy="0"/>
          </a:xfrm>
          <a:prstGeom prst="rect">
            <a:avLst/>
          </a:prstGeom>
          <a:solidFill>
            <a:srgbClr val="B64926"/>
          </a:solidFill>
          <a:ln w="9525" cap="flat" cmpd="sng" algn="ctr">
            <a:solidFill>
              <a:sysClr val="windowText" lastClr="000000"/>
            </a:solidFill>
            <a:prstDash val="solid"/>
          </a:ln>
          <a:effectLst/>
        </p:spPr>
        <p:txBody>
          <a:bodyPr rot="0" spcFirstLastPara="0" vert="horz" wrap="none" lIns="108000" tIns="72000" rIns="108000" bIns="7200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rPr>
              <a:t>成果目標達成に向けた管理体制</a:t>
            </a:r>
            <a:endParaRPr kumimoji="0" lang="ja-JP" altLang="ja-JP"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endParaRPr>
          </a:p>
        </p:txBody>
      </p:sp>
      <p:sp>
        <p:nvSpPr>
          <p:cNvPr id="23" name="正方形/長方形 22">
            <a:extLst>
              <a:ext uri="{FF2B5EF4-FFF2-40B4-BE49-F238E27FC236}">
                <a16:creationId xmlns:a16="http://schemas.microsoft.com/office/drawing/2014/main" id="{3FEA07F1-D229-2D51-7054-D5DD2A2DEDCC}"/>
              </a:ext>
            </a:extLst>
          </p:cNvPr>
          <p:cNvSpPr/>
          <p:nvPr/>
        </p:nvSpPr>
        <p:spPr>
          <a:xfrm>
            <a:off x="5105572" y="2326083"/>
            <a:ext cx="4229558" cy="1628643"/>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4295" tIns="108000" rIns="74295" bIns="37148"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下記の項目例等について、社内におけるガバナンス強化の取組を記載ください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意思決定機関・業務執行機関双方の事業への関与</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事業の進捗管理の手法・データ利活用</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取締役会での事業のモニタリング頻度</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事業への機動的な経営資源投入方針</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日々の業務上での違法行為や背任行為のリスクを低減するための内部統制システムの導入状況</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4" name="四角形: 角を丸くする 23">
            <a:extLst>
              <a:ext uri="{FF2B5EF4-FFF2-40B4-BE49-F238E27FC236}">
                <a16:creationId xmlns:a16="http://schemas.microsoft.com/office/drawing/2014/main" id="{CE7972C5-5126-8C37-4E80-8336F6E83755}"/>
              </a:ext>
            </a:extLst>
          </p:cNvPr>
          <p:cNvSpPr/>
          <p:nvPr/>
        </p:nvSpPr>
        <p:spPr>
          <a:xfrm>
            <a:off x="5105572" y="2190885"/>
            <a:ext cx="2209797" cy="212996"/>
          </a:xfrm>
          <a:prstGeom prst="roundRect">
            <a:avLst>
              <a:gd name="adj" fmla="val 40234"/>
            </a:avLst>
          </a:prstGeom>
          <a:solidFill>
            <a:srgbClr val="002060"/>
          </a:solidFill>
          <a:ln>
            <a:noFill/>
          </a:ln>
        </p:spPr>
        <p:txBody>
          <a:bodyPr wrap="square" lIns="36000" rIns="3600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schemeClr val="bg1"/>
                </a:solidFill>
                <a:effectLst/>
                <a:uLnTx/>
                <a:uFillTx/>
                <a:latin typeface="Meiryo UI"/>
                <a:ea typeface="Meiryo UI"/>
                <a:cs typeface="+mn-cs"/>
              </a:rPr>
              <a:t>内部の取組</a:t>
            </a:r>
            <a:endParaRPr kumimoji="0" lang="en-US" altLang="ja-JP" sz="1200" b="1" i="0" u="none" strike="noStrike" kern="1200" cap="none" spc="0" normalizeH="0" baseline="0" noProof="0">
              <a:ln>
                <a:noFill/>
              </a:ln>
              <a:solidFill>
                <a:schemeClr val="bg1"/>
              </a:solidFill>
              <a:effectLst/>
              <a:uLnTx/>
              <a:uFillTx/>
              <a:latin typeface="Meiryo UI"/>
              <a:ea typeface="Meiryo UI"/>
              <a:cs typeface="+mn-cs"/>
            </a:endParaRPr>
          </a:p>
        </p:txBody>
      </p:sp>
      <p:sp>
        <p:nvSpPr>
          <p:cNvPr id="25" name="正方形/長方形 24">
            <a:extLst>
              <a:ext uri="{FF2B5EF4-FFF2-40B4-BE49-F238E27FC236}">
                <a16:creationId xmlns:a16="http://schemas.microsoft.com/office/drawing/2014/main" id="{6067E478-E7A3-BD7A-9D82-0DD3816ADF4A}"/>
              </a:ext>
            </a:extLst>
          </p:cNvPr>
          <p:cNvSpPr/>
          <p:nvPr/>
        </p:nvSpPr>
        <p:spPr>
          <a:xfrm>
            <a:off x="5105572" y="4221432"/>
            <a:ext cx="4229558" cy="1628643"/>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4295" tIns="108000" rIns="74295" bIns="37148"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下記の項目例等について、社外を巻き込んだガバナンス強化の取組を記載ください</a:t>
            </a:r>
            <a:endParaRPr kumimoji="1" lang="en-US" altLang="ja-JP"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社外取締役や社外監査役、委員会の設置状況</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ステークホルダーへの情報発信方針</a:t>
            </a: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endPar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6" name="四角形: 角を丸くする 25">
            <a:extLst>
              <a:ext uri="{FF2B5EF4-FFF2-40B4-BE49-F238E27FC236}">
                <a16:creationId xmlns:a16="http://schemas.microsoft.com/office/drawing/2014/main" id="{82CF3D5D-808E-9B56-7413-C4483347ABEB}"/>
              </a:ext>
            </a:extLst>
          </p:cNvPr>
          <p:cNvSpPr/>
          <p:nvPr/>
        </p:nvSpPr>
        <p:spPr>
          <a:xfrm>
            <a:off x="5105572" y="4086234"/>
            <a:ext cx="2209797" cy="212996"/>
          </a:xfrm>
          <a:prstGeom prst="roundRect">
            <a:avLst>
              <a:gd name="adj" fmla="val 40234"/>
            </a:avLst>
          </a:prstGeom>
          <a:solidFill>
            <a:srgbClr val="002060"/>
          </a:solidFill>
          <a:ln>
            <a:noFill/>
          </a:ln>
        </p:spPr>
        <p:txBody>
          <a:bodyPr wrap="square" lIns="36000" rIns="3600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a:ea typeface="Meiryo UI"/>
                <a:cs typeface="+mn-cs"/>
              </a:rPr>
              <a:t>外部を巻き込んだ取組</a:t>
            </a:r>
            <a:endParaRPr kumimoji="1" lang="en-US" altLang="ja-JP" sz="1200" b="1" i="0" u="none" strike="noStrike" kern="1200" cap="none" spc="0" normalizeH="0" baseline="0" noProof="0">
              <a:ln>
                <a:noFill/>
              </a:ln>
              <a:solidFill>
                <a:schemeClr val="bg1"/>
              </a:solidFill>
              <a:effectLst/>
              <a:uLnTx/>
              <a:uFillTx/>
              <a:latin typeface="Meiryo UI"/>
              <a:ea typeface="Meiryo UI"/>
              <a:cs typeface="+mn-cs"/>
            </a:endParaRPr>
          </a:p>
        </p:txBody>
      </p:sp>
      <p:sp>
        <p:nvSpPr>
          <p:cNvPr id="28" name="正方形/長方形 27">
            <a:extLst>
              <a:ext uri="{FF2B5EF4-FFF2-40B4-BE49-F238E27FC236}">
                <a16:creationId xmlns:a16="http://schemas.microsoft.com/office/drawing/2014/main" id="{6E4A110D-4EC9-1012-3F68-841886E61454}"/>
              </a:ext>
            </a:extLst>
          </p:cNvPr>
          <p:cNvSpPr/>
          <p:nvPr/>
        </p:nvSpPr>
        <p:spPr>
          <a:xfrm>
            <a:off x="1562456" y="2323967"/>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lang="ja-JP" altLang="en-US" sz="1000">
                <a:solidFill>
                  <a:sysClr val="windowText" lastClr="000000"/>
                </a:solidFill>
                <a:latin typeface="Meiryo UI" panose="020B0604030504040204" pitchFamily="50" charset="-128"/>
                <a:ea typeface="Meiryo UI" panose="020B0604030504040204" pitchFamily="50" charset="-128"/>
              </a:rPr>
              <a:t>企業の</a:t>
            </a: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成果目標（</a:t>
            </a:r>
            <a:r>
              <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KGI</a:t>
            </a: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）をどのように策定したか、その進捗を管理するために、どのような</a:t>
            </a:r>
            <a:r>
              <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KPI</a:t>
            </a: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を設定するかご記載ください）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a:extLst>
              <a:ext uri="{FF2B5EF4-FFF2-40B4-BE49-F238E27FC236}">
                <a16:creationId xmlns:a16="http://schemas.microsoft.com/office/drawing/2014/main" id="{FC053FD3-3A09-D814-FBA1-FA6AE468E98D}"/>
              </a:ext>
            </a:extLst>
          </p:cNvPr>
          <p:cNvSpPr/>
          <p:nvPr/>
        </p:nvSpPr>
        <p:spPr>
          <a:xfrm>
            <a:off x="1562456" y="3140919"/>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（実施・運用上の工夫点をご記載ください）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DD04C69B-78E8-7A99-5BDE-0481E20BBBD8}"/>
              </a:ext>
            </a:extLst>
          </p:cNvPr>
          <p:cNvSpPr/>
          <p:nvPr/>
        </p:nvSpPr>
        <p:spPr>
          <a:xfrm>
            <a:off x="1562456" y="3957871"/>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（達成状況をどの程度の頻度・方法で測定・評価するかをご記載ください）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1" name="正方形/長方形 30">
            <a:extLst>
              <a:ext uri="{FF2B5EF4-FFF2-40B4-BE49-F238E27FC236}">
                <a16:creationId xmlns:a16="http://schemas.microsoft.com/office/drawing/2014/main" id="{F9FD8A52-63EB-5BE1-E618-FC3535B38632}"/>
              </a:ext>
            </a:extLst>
          </p:cNvPr>
          <p:cNvSpPr/>
          <p:nvPr/>
        </p:nvSpPr>
        <p:spPr>
          <a:xfrm>
            <a:off x="1562456" y="4774823"/>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（改善に向けた取組における工夫点をご記載ください）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2" name="フローチャート: 他ページ結合子 31">
            <a:extLst>
              <a:ext uri="{FF2B5EF4-FFF2-40B4-BE49-F238E27FC236}">
                <a16:creationId xmlns:a16="http://schemas.microsoft.com/office/drawing/2014/main" id="{F2E3793A-7FB7-A713-CB39-467D1B118ACF}"/>
              </a:ext>
            </a:extLst>
          </p:cNvPr>
          <p:cNvSpPr/>
          <p:nvPr/>
        </p:nvSpPr>
        <p:spPr>
          <a:xfrm>
            <a:off x="570870" y="2323967"/>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Plan</a:t>
            </a:r>
          </a:p>
        </p:txBody>
      </p:sp>
      <p:sp>
        <p:nvSpPr>
          <p:cNvPr id="33" name="フローチャート: 他ページ結合子 32">
            <a:extLst>
              <a:ext uri="{FF2B5EF4-FFF2-40B4-BE49-F238E27FC236}">
                <a16:creationId xmlns:a16="http://schemas.microsoft.com/office/drawing/2014/main" id="{ECD5C157-6E3E-8C11-C9B1-B443FFDBCE73}"/>
              </a:ext>
            </a:extLst>
          </p:cNvPr>
          <p:cNvSpPr/>
          <p:nvPr/>
        </p:nvSpPr>
        <p:spPr>
          <a:xfrm>
            <a:off x="570870" y="3140919"/>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Do</a:t>
            </a:r>
          </a:p>
        </p:txBody>
      </p:sp>
      <p:sp>
        <p:nvSpPr>
          <p:cNvPr id="34" name="フローチャート: 他ページ結合子 33">
            <a:extLst>
              <a:ext uri="{FF2B5EF4-FFF2-40B4-BE49-F238E27FC236}">
                <a16:creationId xmlns:a16="http://schemas.microsoft.com/office/drawing/2014/main" id="{DBC946B0-626E-18F5-0DFB-AA25095B27EF}"/>
              </a:ext>
            </a:extLst>
          </p:cNvPr>
          <p:cNvSpPr/>
          <p:nvPr/>
        </p:nvSpPr>
        <p:spPr>
          <a:xfrm>
            <a:off x="570870" y="3957871"/>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Check</a:t>
            </a:r>
          </a:p>
        </p:txBody>
      </p:sp>
      <p:sp>
        <p:nvSpPr>
          <p:cNvPr id="35" name="フローチャート: 他ページ結合子 34">
            <a:extLst>
              <a:ext uri="{FF2B5EF4-FFF2-40B4-BE49-F238E27FC236}">
                <a16:creationId xmlns:a16="http://schemas.microsoft.com/office/drawing/2014/main" id="{F90709A1-6870-C9B0-4F49-9A60F5778519}"/>
              </a:ext>
            </a:extLst>
          </p:cNvPr>
          <p:cNvSpPr/>
          <p:nvPr/>
        </p:nvSpPr>
        <p:spPr>
          <a:xfrm>
            <a:off x="570870" y="4774823"/>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Action</a:t>
            </a:r>
          </a:p>
        </p:txBody>
      </p:sp>
      <p:cxnSp>
        <p:nvCxnSpPr>
          <p:cNvPr id="36" name="コネクタ: カギ線 35">
            <a:extLst>
              <a:ext uri="{FF2B5EF4-FFF2-40B4-BE49-F238E27FC236}">
                <a16:creationId xmlns:a16="http://schemas.microsoft.com/office/drawing/2014/main" id="{E2259120-B8D1-DDB1-0496-C1044B006F03}"/>
              </a:ext>
            </a:extLst>
          </p:cNvPr>
          <p:cNvCxnSpPr>
            <a:cxnSpLocks/>
          </p:cNvCxnSpPr>
          <p:nvPr/>
        </p:nvCxnSpPr>
        <p:spPr>
          <a:xfrm rot="5400000" flipH="1">
            <a:off x="-568382" y="3926476"/>
            <a:ext cx="3206323" cy="14005"/>
          </a:xfrm>
          <a:prstGeom prst="bentConnector5">
            <a:avLst>
              <a:gd name="adj1" fmla="val -7130"/>
              <a:gd name="adj2" fmla="val 4212339"/>
              <a:gd name="adj3" fmla="val 107130"/>
            </a:avLst>
          </a:prstGeom>
          <a:noFill/>
          <a:ln w="9525" cap="rnd" cmpd="sng" algn="ctr">
            <a:solidFill>
              <a:sysClr val="windowText" lastClr="000000">
                <a:lumMod val="60000"/>
                <a:lumOff val="40000"/>
              </a:sysClr>
            </a:solidFill>
            <a:prstDash val="solid"/>
            <a:round/>
            <a:tailEnd type="triangle"/>
          </a:ln>
          <a:effectLst/>
        </p:spPr>
      </p:cxnSp>
      <p:sp>
        <p:nvSpPr>
          <p:cNvPr id="3" name="正方形/長方形 2">
            <a:extLst>
              <a:ext uri="{FF2B5EF4-FFF2-40B4-BE49-F238E27FC236}">
                <a16:creationId xmlns:a16="http://schemas.microsoft.com/office/drawing/2014/main" id="{2EDFFD1A-030A-4EBB-BE92-5818542E3BE4}"/>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③</a:t>
            </a:r>
            <a:r>
              <a:rPr kumimoji="0" lang="ja-JP" altLang="en-US" sz="1200" b="1" kern="0">
                <a:solidFill>
                  <a:schemeClr val="bg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「経営管理体制」</a:t>
            </a:r>
            <a:endParaRPr kumimoji="0" lang="en-US" altLang="ja-JP" sz="1200" b="1" kern="0">
              <a:solidFill>
                <a:schemeClr val="bg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a:p>
            <a:pPr algn="ct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 (ⅲ)</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313277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016E03E2-93E3-1052-D01B-D12BA2CBF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478" y="1502794"/>
            <a:ext cx="6530598" cy="5205113"/>
          </a:xfrm>
          <a:prstGeom prst="rect">
            <a:avLst/>
          </a:prstGeom>
          <a:noFill/>
          <a:ln>
            <a:solidFill>
              <a:schemeClr val="tx1">
                <a:lumMod val="50000"/>
                <a:lumOff val="50000"/>
              </a:schemeClr>
            </a:solidFill>
          </a:ln>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（様式）特定中堅企業者の要件確認</a:t>
            </a:r>
          </a:p>
        </p:txBody>
      </p:sp>
      <p:sp>
        <p:nvSpPr>
          <p:cNvPr id="4" name="テキスト プレースホルダー 3">
            <a:extLst>
              <a:ext uri="{FF2B5EF4-FFF2-40B4-BE49-F238E27FC236}">
                <a16:creationId xmlns:a16="http://schemas.microsoft.com/office/drawing/2014/main" id="{65C95B1C-D40A-BECB-F476-CFB41966F875}"/>
              </a:ext>
            </a:extLst>
          </p:cNvPr>
          <p:cNvSpPr>
            <a:spLocks noGrp="1"/>
          </p:cNvSpPr>
          <p:nvPr>
            <p:ph type="body" sz="quarter" idx="17"/>
          </p:nvPr>
        </p:nvSpPr>
        <p:spPr>
          <a:xfrm>
            <a:off x="200025" y="764704"/>
            <a:ext cx="9505950" cy="710552"/>
          </a:xfrm>
        </p:spPr>
        <p:txBody>
          <a:bodyPr/>
          <a:lstStyle/>
          <a:p>
            <a:r>
              <a:rPr lang="ja-JP" altLang="en-US" sz="1600"/>
              <a:t>別添の様式</a:t>
            </a:r>
            <a:r>
              <a:rPr lang="ja-JP" altLang="en-US" sz="1600" b="1" u="sng"/>
              <a:t>「</a:t>
            </a:r>
            <a:r>
              <a:rPr lang="zh-TW" altLang="en-US" sz="1600" b="1" u="sng"/>
              <a:t>特定中堅企業 定量要件確認表</a:t>
            </a:r>
            <a:r>
              <a:rPr lang="ja-JP" altLang="en-US" sz="1600" b="1" u="sng"/>
              <a:t>」</a:t>
            </a:r>
            <a:r>
              <a:rPr lang="ja-JP" altLang="en-US" sz="1600"/>
              <a:t>に数値を入力した上で、主務省令で定める要件に該当することを確認の上で、様式を提出してください。</a:t>
            </a:r>
          </a:p>
        </p:txBody>
      </p:sp>
      <p:sp>
        <p:nvSpPr>
          <p:cNvPr id="6" name="正方形/長方形 5">
            <a:extLst>
              <a:ext uri="{FF2B5EF4-FFF2-40B4-BE49-F238E27FC236}">
                <a16:creationId xmlns:a16="http://schemas.microsoft.com/office/drawing/2014/main" id="{E7B0D4E0-78D1-3893-71F9-55FC4A5EB0DB}"/>
              </a:ext>
            </a:extLst>
          </p:cNvPr>
          <p:cNvSpPr/>
          <p:nvPr/>
        </p:nvSpPr>
        <p:spPr bwMode="auto">
          <a:xfrm>
            <a:off x="6567854" y="1403873"/>
            <a:ext cx="1675810" cy="539227"/>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2000" b="1">
                <a:solidFill>
                  <a:schemeClr val="tx1">
                    <a:lumMod val="50000"/>
                    <a:lumOff val="50000"/>
                  </a:schemeClr>
                </a:solidFill>
                <a:latin typeface="Meiryo UI" panose="020B0604030504040204" pitchFamily="50" charset="-128"/>
                <a:ea typeface="Meiryo UI" panose="020B0604030504040204" pitchFamily="50" charset="-128"/>
              </a:rPr>
              <a:t>記載例</a:t>
            </a:r>
          </a:p>
        </p:txBody>
      </p:sp>
      <p:sp>
        <p:nvSpPr>
          <p:cNvPr id="11" name="正方形/長方形 10">
            <a:extLst>
              <a:ext uri="{FF2B5EF4-FFF2-40B4-BE49-F238E27FC236}">
                <a16:creationId xmlns:a16="http://schemas.microsoft.com/office/drawing/2014/main" id="{7DEC0772-950E-9F2E-3E6B-5D31D565B551}"/>
              </a:ext>
            </a:extLst>
          </p:cNvPr>
          <p:cNvSpPr/>
          <p:nvPr/>
        </p:nvSpPr>
        <p:spPr bwMode="auto">
          <a:xfrm>
            <a:off x="6667500" y="91277"/>
            <a:ext cx="3152329" cy="28761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産業競争力強化法施行規則第</a:t>
            </a:r>
            <a:r>
              <a:rPr kumimoji="0" lang="en-US" altLang="ja-JP" sz="1200" b="1">
                <a:solidFill>
                  <a:schemeClr val="bg1"/>
                </a:solidFill>
                <a:latin typeface="Meiryo UI" panose="020B0604030504040204" pitchFamily="50" charset="-128"/>
                <a:ea typeface="Meiryo UI" panose="020B0604030504040204" pitchFamily="50" charset="-128"/>
              </a:rPr>
              <a:t>31</a:t>
            </a:r>
            <a:r>
              <a:rPr kumimoji="0" lang="ja-JP" altLang="en-US" sz="1200" b="1">
                <a:solidFill>
                  <a:schemeClr val="bg1"/>
                </a:solidFill>
                <a:latin typeface="Meiryo UI" panose="020B0604030504040204" pitchFamily="50" charset="-128"/>
                <a:ea typeface="Meiryo UI" panose="020B0604030504040204" pitchFamily="50" charset="-128"/>
              </a:rPr>
              <a:t>条の３関係</a:t>
            </a:r>
            <a:endParaRPr kumimoji="0" lang="ja-JP" altLang="en-US" sz="1200" b="1" kern="0">
              <a:solidFill>
                <a:schemeClr val="bg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Tree>
    <p:extLst>
      <p:ext uri="{BB962C8B-B14F-4D97-AF65-F5344CB8AC3E}">
        <p14:creationId xmlns:p14="http://schemas.microsoft.com/office/powerpoint/2010/main" val="23877909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創造課FM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創造課FMT" id="{1B847178-D4C7-4904-85FB-68568B7BC290}" vid="{70814282-12B1-41CD-8BA4-D55D70AEE607}"/>
    </a:ext>
  </a:extLst>
</a:theme>
</file>

<file path=ppt/theme/theme2.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1" id="{886267A4-6D10-431D-8990-7D60CAEFF25D}" vid="{DF4B77E6-47A4-4886-96D8-FCE7896F87D7}"/>
    </a:ext>
  </a:extLst>
</a:theme>
</file>

<file path=ppt/theme/theme3.xml><?xml version="1.0" encoding="utf-8"?>
<a:theme xmlns:a="http://schemas.openxmlformats.org/drawingml/2006/main" name="1_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311BBDBA-48AD-4F30-BF61-D8EC6DB425DB}" vid="{E34BED48-19E8-4C30-B4C5-DB76B0C6F200}"/>
    </a:ext>
  </a:extLst>
</a:theme>
</file>

<file path=ppt/theme/theme4.xml><?xml version="1.0" encoding="utf-8"?>
<a:theme xmlns:a="http://schemas.openxmlformats.org/drawingml/2006/main" name="2_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311BBDBA-48AD-4F30-BF61-D8EC6DB425DB}" vid="{E34BED48-19E8-4C30-B4C5-DB76B0C6F200}"/>
    </a:ext>
  </a:extLst>
</a:theme>
</file>

<file path=ppt/theme/theme5.xml><?xml version="1.0" encoding="utf-8"?>
<a:theme xmlns:a="http://schemas.openxmlformats.org/drawingml/2006/main" name="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864C6E72-30CE-4675-9200-244F0A8B77FF}" vid="{35C1156B-7635-4682-BABD-7CF99747D05D}"/>
    </a:ext>
  </a:extLst>
</a:theme>
</file>

<file path=ppt/theme/theme6.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2079</Words>
  <Application>Microsoft Office PowerPoint</Application>
  <PresentationFormat>A4 210 x 297 mm</PresentationFormat>
  <Paragraphs>204</Paragraphs>
  <Slides>8</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6</vt:i4>
      </vt:variant>
      <vt:variant>
        <vt:lpstr>埋め込まれた OLE サーバー</vt:lpstr>
      </vt:variant>
      <vt:variant>
        <vt:i4>1</vt:i4>
      </vt:variant>
      <vt:variant>
        <vt:lpstr>スライド タイトル</vt:lpstr>
      </vt:variant>
      <vt:variant>
        <vt:i4>8</vt:i4>
      </vt:variant>
    </vt:vector>
  </HeadingPairs>
  <TitlesOfParts>
    <vt:vector size="22" baseType="lpstr">
      <vt:lpstr>EYInterstate</vt:lpstr>
      <vt:lpstr>Meiryo UI</vt:lpstr>
      <vt:lpstr>ＭＳ Ｐゴシック</vt:lpstr>
      <vt:lpstr>メイリオ</vt:lpstr>
      <vt:lpstr>游ゴシック</vt:lpstr>
      <vt:lpstr>Arial</vt:lpstr>
      <vt:lpstr>Wingdings</vt:lpstr>
      <vt:lpstr>創造課FMT</vt:lpstr>
      <vt:lpstr>テーマ1</vt:lpstr>
      <vt:lpstr>1_テーマ6</vt:lpstr>
      <vt:lpstr>2_テーマ6</vt:lpstr>
      <vt:lpstr>テーマ6</vt:lpstr>
      <vt:lpstr>2_【機○・記載例なし】</vt:lpstr>
      <vt:lpstr>think-cell スライド</vt:lpstr>
      <vt:lpstr>（様式）表紙</vt:lpstr>
      <vt:lpstr>（様式）表紙</vt:lpstr>
      <vt:lpstr>（様式）長期成長ビジョン</vt:lpstr>
      <vt:lpstr>（様式）外部環境の状況</vt:lpstr>
      <vt:lpstr>（様式）内部環境の状況</vt:lpstr>
      <vt:lpstr>（様式）事業戦略</vt:lpstr>
      <vt:lpstr>（様式）実行体制</vt:lpstr>
      <vt:lpstr>（様式）特定中堅企業者の要件確認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2024-09-04T05:08:40Z</dcterms:created>
  <dcterms:modified xsi:type="dcterms:W3CDTF">2024-09-04T05:08:46Z</dcterms:modified>
</cp:coreProperties>
</file>