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44"/>
  </p:notesMasterIdLst>
  <p:handoutMasterIdLst>
    <p:handoutMasterId r:id="rId45"/>
  </p:handoutMasterIdLst>
  <p:sldIdLst>
    <p:sldId id="460" r:id="rId2"/>
    <p:sldId id="510" r:id="rId3"/>
    <p:sldId id="525" r:id="rId4"/>
    <p:sldId id="526" r:id="rId5"/>
    <p:sldId id="512" r:id="rId6"/>
    <p:sldId id="513" r:id="rId7"/>
    <p:sldId id="520" r:id="rId8"/>
    <p:sldId id="522" r:id="rId9"/>
    <p:sldId id="523" r:id="rId10"/>
    <p:sldId id="524" r:id="rId11"/>
    <p:sldId id="2147377265" r:id="rId12"/>
    <p:sldId id="2147377202" r:id="rId13"/>
    <p:sldId id="2147377207" r:id="rId14"/>
    <p:sldId id="2147377205" r:id="rId15"/>
    <p:sldId id="2147377206" r:id="rId16"/>
    <p:sldId id="2147377256" r:id="rId17"/>
    <p:sldId id="2147377257" r:id="rId18"/>
    <p:sldId id="2147377258" r:id="rId19"/>
    <p:sldId id="2147377259" r:id="rId20"/>
    <p:sldId id="2147377260" r:id="rId21"/>
    <p:sldId id="2147377261" r:id="rId22"/>
    <p:sldId id="2147377262" r:id="rId23"/>
    <p:sldId id="2147377263" r:id="rId24"/>
    <p:sldId id="2147377264" r:id="rId25"/>
    <p:sldId id="2147377254" r:id="rId26"/>
    <p:sldId id="2147377235" r:id="rId27"/>
    <p:sldId id="2147377266" r:id="rId28"/>
    <p:sldId id="2147377267" r:id="rId29"/>
    <p:sldId id="2147377268" r:id="rId30"/>
    <p:sldId id="2147377269" r:id="rId31"/>
    <p:sldId id="2147377270" r:id="rId32"/>
    <p:sldId id="2147377271" r:id="rId33"/>
    <p:sldId id="2147377272" r:id="rId34"/>
    <p:sldId id="2147377273" r:id="rId35"/>
    <p:sldId id="2147377243" r:id="rId36"/>
    <p:sldId id="2147377244" r:id="rId37"/>
    <p:sldId id="2147377245" r:id="rId38"/>
    <p:sldId id="2147377246" r:id="rId39"/>
    <p:sldId id="2147377247" r:id="rId40"/>
    <p:sldId id="2147377248" r:id="rId41"/>
    <p:sldId id="2147377249" r:id="rId42"/>
    <p:sldId id="2147377250" r:id="rId43"/>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9FA5A2A-98DB-4D64-A166-99EC39AB2904}">
          <p14:sldIdLst>
            <p14:sldId id="460"/>
            <p14:sldId id="510"/>
            <p14:sldId id="525"/>
            <p14:sldId id="526"/>
            <p14:sldId id="512"/>
            <p14:sldId id="513"/>
            <p14:sldId id="520"/>
            <p14:sldId id="522"/>
            <p14:sldId id="523"/>
            <p14:sldId id="524"/>
            <p14:sldId id="2147377265"/>
            <p14:sldId id="2147377202"/>
            <p14:sldId id="2147377207"/>
            <p14:sldId id="2147377205"/>
            <p14:sldId id="2147377206"/>
            <p14:sldId id="2147377256"/>
            <p14:sldId id="2147377257"/>
            <p14:sldId id="2147377258"/>
            <p14:sldId id="2147377259"/>
            <p14:sldId id="2147377260"/>
            <p14:sldId id="2147377261"/>
            <p14:sldId id="2147377262"/>
            <p14:sldId id="2147377263"/>
            <p14:sldId id="2147377264"/>
            <p14:sldId id="2147377254"/>
            <p14:sldId id="2147377235"/>
            <p14:sldId id="2147377266"/>
            <p14:sldId id="2147377267"/>
            <p14:sldId id="2147377268"/>
            <p14:sldId id="2147377269"/>
            <p14:sldId id="2147377270"/>
            <p14:sldId id="2147377271"/>
            <p14:sldId id="2147377272"/>
            <p14:sldId id="2147377273"/>
            <p14:sldId id="2147377243"/>
            <p14:sldId id="2147377244"/>
            <p14:sldId id="2147377245"/>
            <p14:sldId id="2147377246"/>
            <p14:sldId id="2147377247"/>
            <p14:sldId id="2147377248"/>
            <p14:sldId id="2147377249"/>
            <p14:sldId id="2147377250"/>
          </p14:sldIdLst>
        </p14:section>
      </p14:sectionLst>
    </p:ext>
    <p:ext uri="{EFAFB233-063F-42B5-8137-9DF3F51BA10A}">
      <p15:sldGuideLst xmlns:p15="http://schemas.microsoft.com/office/powerpoint/2012/main">
        <p15:guide id="1" orient="horz" pos="414" userDrawn="1">
          <p15:clr>
            <a:srgbClr val="A4A3A4"/>
          </p15:clr>
        </p15:guide>
        <p15:guide id="2" pos="12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558ED5"/>
    <a:srgbClr val="FFFFFF"/>
    <a:srgbClr val="000066"/>
    <a:srgbClr val="4F81BD"/>
    <a:srgbClr val="99D6EC"/>
    <a:srgbClr val="0098D0"/>
    <a:srgbClr val="824BB0"/>
    <a:srgbClr val="00B050"/>
    <a:srgbClr val="FF5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5923" autoAdjust="0"/>
  </p:normalViewPr>
  <p:slideViewPr>
    <p:cSldViewPr>
      <p:cViewPr varScale="1">
        <p:scale>
          <a:sx n="114" d="100"/>
          <a:sy n="114" d="100"/>
        </p:scale>
        <p:origin x="1464" y="96"/>
      </p:cViewPr>
      <p:guideLst>
        <p:guide orient="horz" pos="414"/>
        <p:guide pos="126"/>
      </p:guideLst>
    </p:cSldViewPr>
  </p:slideViewPr>
  <p:outlineViewPr>
    <p:cViewPr>
      <p:scale>
        <a:sx n="33" d="100"/>
        <a:sy n="33" d="100"/>
      </p:scale>
      <p:origin x="0" y="7668"/>
    </p:cViewPr>
  </p:outlin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472" y="-72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4" cy="511731"/>
          </a:xfrm>
          <a:prstGeom prst="rect">
            <a:avLst/>
          </a:prstGeom>
        </p:spPr>
        <p:txBody>
          <a:bodyPr vert="horz" lIns="95463" tIns="47732" rIns="95463" bIns="47732" rtlCol="0"/>
          <a:lstStyle>
            <a:lvl1pPr algn="r">
              <a:defRPr sz="1300"/>
            </a:lvl1pPr>
          </a:lstStyle>
          <a:p>
            <a:r>
              <a:rPr lang="ja-JP" altLang="en-US" sz="1500" dirty="0">
                <a:latin typeface="ＭＳ Ｐゴシック" pitchFamily="50" charset="-128"/>
                <a:ea typeface="ＭＳ Ｐゴシック" pitchFamily="50" charset="-128"/>
              </a:rPr>
              <a:t>機密性○</a:t>
            </a:r>
          </a:p>
        </p:txBody>
      </p:sp>
      <p:sp>
        <p:nvSpPr>
          <p:cNvPr id="4" name="フッター プレースホルダー 3"/>
          <p:cNvSpPr>
            <a:spLocks noGrp="1"/>
          </p:cNvSpPr>
          <p:nvPr>
            <p:ph type="ftr" sz="quarter" idx="2"/>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4" cy="511731"/>
          </a:xfrm>
          <a:prstGeom prst="rect">
            <a:avLst/>
          </a:prstGeom>
        </p:spPr>
        <p:txBody>
          <a:bodyPr vert="horz" lIns="95463" tIns="47732" rIns="95463" bIns="47732" rtlCol="0" anchor="b"/>
          <a:lstStyle>
            <a:lvl1pPr algn="r">
              <a:defRPr sz="1300"/>
            </a:lvl1pPr>
          </a:lstStyle>
          <a:p>
            <a:fld id="{A60C1D9C-4153-45A3-ABA8-5AC906D3247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500">
                <a:latin typeface="ＭＳ Ｐゴシック" pitchFamily="50" charset="-128"/>
                <a:ea typeface="ＭＳ Ｐゴシック" pitchFamily="50" charset="-128"/>
              </a:defRPr>
            </a:lvl1pPr>
          </a:lstStyle>
          <a:p>
            <a:r>
              <a:rPr lang="ja-JP" altLang="en-US" dirty="0"/>
              <a:t>機密性○</a:t>
            </a:r>
            <a:endParaRPr lang="en-US" altLang="ja-JP" dirty="0"/>
          </a:p>
        </p:txBody>
      </p:sp>
      <p:sp>
        <p:nvSpPr>
          <p:cNvPr id="4" name="スライド イメージ プレースホルダー 3"/>
          <p:cNvSpPr>
            <a:spLocks noGrp="1" noRot="1" noChangeAspect="1"/>
          </p:cNvSpPr>
          <p:nvPr>
            <p:ph type="sldImg" idx="2"/>
          </p:nvPr>
        </p:nvSpPr>
        <p:spPr>
          <a:xfrm>
            <a:off x="777875" y="766763"/>
            <a:ext cx="554355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FD35E722-DCEB-4B9B-850A-0990A504E40F}" type="slidenum">
              <a:rPr kumimoji="1" lang="ja-JP" altLang="en-US" smtClean="0"/>
              <a:t>‹#›</a:t>
            </a:fld>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0248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0248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0248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62519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88439"/>
            <a:ext cx="84201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600"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485900" y="4653137"/>
            <a:ext cx="6934200" cy="369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400"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AC438EED-0542-4C86-A18B-4CD095A08138}" type="datetime1">
              <a:rPr kumimoji="1" lang="ja-JP" altLang="en-US" smtClean="0"/>
              <a:t>2024/8/30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8066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41" y="1520792"/>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4" name="日付プレースホルダー 3"/>
          <p:cNvSpPr>
            <a:spLocks noGrp="1"/>
          </p:cNvSpPr>
          <p:nvPr>
            <p:ph type="dt" sz="half" idx="10"/>
          </p:nvPr>
        </p:nvSpPr>
        <p:spPr/>
        <p:txBody>
          <a:bodyPr/>
          <a:lstStyle/>
          <a:p>
            <a:fld id="{7157FD6B-AACB-4FB5-A82B-515F0D3C0BFC}" type="datetime1">
              <a:rPr kumimoji="1" lang="ja-JP" altLang="en-US" smtClean="0"/>
              <a:t>2024/8/30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1599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A78D6CFB-7E9F-4517-9C6C-7920C3455632}" type="datetime1">
              <a:rPr kumimoji="1" lang="ja-JP" altLang="en-US" smtClean="0"/>
              <a:t>2024/8/30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3" y="188643"/>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4"/>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027" y="1547965"/>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72" y="3769296"/>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72" y="4365108"/>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00026" y="764705"/>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3" lvl="0" indent="-257173">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298952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標準スライド">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3" y="15009"/>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マスター タイトルの書式設定</a:t>
            </a:r>
          </a:p>
        </p:txBody>
      </p:sp>
      <p:sp>
        <p:nvSpPr>
          <p:cNvPr id="15" name="テキスト プレースホルダー 11">
            <a:extLst>
              <a:ext uri="{FF2B5EF4-FFF2-40B4-BE49-F238E27FC236}">
                <a16:creationId xmlns:a16="http://schemas.microsoft.com/office/drawing/2014/main" id="{8F2C77AF-9E8C-419B-9CA8-FEA8ED8D5BA8}"/>
              </a:ext>
            </a:extLst>
          </p:cNvPr>
          <p:cNvSpPr>
            <a:spLocks noGrp="1"/>
          </p:cNvSpPr>
          <p:nvPr>
            <p:ph type="body" sz="quarter" idx="17"/>
          </p:nvPr>
        </p:nvSpPr>
        <p:spPr>
          <a:xfrm>
            <a:off x="200026" y="764705"/>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3" lvl="0" indent="-257173">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
        <p:nvSpPr>
          <p:cNvPr id="16" name="テキスト プレースホルダー 9">
            <a:extLst>
              <a:ext uri="{FF2B5EF4-FFF2-40B4-BE49-F238E27FC236}">
                <a16:creationId xmlns:a16="http://schemas.microsoft.com/office/drawing/2014/main" id="{C3C38FD5-B7F1-4CD3-86BA-646A958CCA47}"/>
              </a:ext>
            </a:extLst>
          </p:cNvPr>
          <p:cNvSpPr>
            <a:spLocks noGrp="1"/>
          </p:cNvSpPr>
          <p:nvPr>
            <p:ph type="body" sz="quarter" idx="14" hasCustomPrompt="1"/>
          </p:nvPr>
        </p:nvSpPr>
        <p:spPr>
          <a:xfrm>
            <a:off x="200027" y="1547965"/>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Tree>
    <p:extLst>
      <p:ext uri="{BB962C8B-B14F-4D97-AF65-F5344CB8AC3E}">
        <p14:creationId xmlns:p14="http://schemas.microsoft.com/office/powerpoint/2010/main" val="284958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771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00027" y="274639"/>
            <a:ext cx="9469499"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00026" y="800711"/>
            <a:ext cx="9469499" cy="1210689"/>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日付プレースホルダー 3"/>
          <p:cNvSpPr>
            <a:spLocks noGrp="1"/>
          </p:cNvSpPr>
          <p:nvPr>
            <p:ph type="dt" sz="half" idx="2"/>
          </p:nvPr>
        </p:nvSpPr>
        <p:spPr>
          <a:xfrm>
            <a:off x="-10695" y="6520264"/>
            <a:ext cx="23114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57702473-496F-4EA5-8617-C076904D98E0}" type="datetime1">
              <a:rPr lang="ja-JP" altLang="en-US" smtClean="0"/>
              <a:t>2024/8/30</a:t>
            </a:fld>
            <a:endParaRPr lang="ja-JP" altLang="en-US" dirty="0"/>
          </a:p>
        </p:txBody>
      </p:sp>
      <p:sp>
        <p:nvSpPr>
          <p:cNvPr id="5" name="フッター プレースホルダー 4"/>
          <p:cNvSpPr>
            <a:spLocks noGrp="1"/>
          </p:cNvSpPr>
          <p:nvPr>
            <p:ph type="ftr" sz="quarter" idx="3"/>
          </p:nvPr>
        </p:nvSpPr>
        <p:spPr>
          <a:xfrm>
            <a:off x="3392827" y="652534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5349"/>
            <a:ext cx="2311400" cy="365125"/>
          </a:xfrm>
          <a:prstGeom prst="rect">
            <a:avLst/>
          </a:prstGeom>
        </p:spPr>
        <p:txBody>
          <a:bodyPr vert="horz" lIns="91440" tIns="45720" rIns="91440" bIns="45720" rtlCol="0" anchor="ctr"/>
          <a:lstStyle>
            <a:lvl1pPr algn="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59" r:id="rId1"/>
    <p:sldLayoutId id="2147483651" r:id="rId2"/>
    <p:sldLayoutId id="2147483654" r:id="rId3"/>
    <p:sldLayoutId id="2147483666" r:id="rId4"/>
    <p:sldLayoutId id="2147483667" r:id="rId5"/>
  </p:sldLayoutIdLst>
  <p:hf hdr="0" ftr="0" dt="0"/>
  <p:txStyles>
    <p:titleStyle>
      <a:lvl1pPr algn="l" defTabSz="914395"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898" indent="-342898" algn="l" defTabSz="914395"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46" indent="-285749" algn="l" defTabSz="914395"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2993" indent="-228599" algn="l" defTabSz="914395"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191" indent="-228599" algn="l" defTabSz="914395"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388" indent="-228599" algn="l" defTabSz="914395"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585"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36576" y="2132856"/>
            <a:ext cx="7709506" cy="1569660"/>
          </a:xfrm>
          <a:prstGeom prst="rect">
            <a:avLst/>
          </a:prstGeom>
          <a:noFill/>
        </p:spPr>
        <p:txBody>
          <a:bodyPr wrap="square" rtlCol="0">
            <a:spAutoFit/>
          </a:bodyPr>
          <a:lstStyle/>
          <a:p>
            <a:pPr lvl="0" algn="ct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地域中小企業データ活用ブートキャンプ事業</a:t>
            </a:r>
            <a:endParaRPr lang="en-US" altLang="ja-JP"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endParaRPr lang="en-US" altLang="ja-JP"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3200" b="1" kern="0" dirty="0">
                <a:solidFill>
                  <a:prstClr val="black"/>
                </a:solidFill>
                <a:latin typeface="Meiryo UI" panose="020B0604030504040204" pitchFamily="50" charset="-128"/>
                <a:ea typeface="Meiryo UI" panose="020B0604030504040204" pitchFamily="50" charset="-128"/>
              </a:rPr>
              <a:t>データ活用活動計画・報告書</a:t>
            </a:r>
            <a:endParaRPr lang="ja-JP" altLang="ja-JP" sz="2400" b="1" kern="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bwMode="auto">
          <a:xfrm>
            <a:off x="8017991" y="188640"/>
            <a:ext cx="1656184" cy="648072"/>
          </a:xfrm>
          <a:prstGeom prst="rect">
            <a:avLst/>
          </a:prstGeom>
          <a:solidFill>
            <a:schemeClr val="bg1"/>
          </a:solidFill>
          <a:ln w="9525">
            <a:solidFill>
              <a:srgbClr val="B2B2B2"/>
            </a:solidFill>
            <a:miter lim="800000"/>
            <a:headEnd/>
            <a:tailEnd/>
          </a:ln>
          <a:effectLst/>
        </p:spPr>
        <p:txBody>
          <a:bodyPr wrap="none" rtlCol="0" anchor="ctr"/>
          <a:lstStyle/>
          <a:p>
            <a:pPr algn="ctr"/>
            <a:r>
              <a:rPr lang="ja-JP" altLang="en-US" dirty="0">
                <a:latin typeface="Meiryo UI" panose="020B0604030504040204" pitchFamily="50" charset="-128"/>
                <a:ea typeface="Meiryo UI" panose="020B0604030504040204" pitchFamily="50" charset="-128"/>
              </a:rPr>
              <a:t>様式３</a:t>
            </a:r>
            <a:endParaRPr kumimoji="0"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875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9E4A1B73-7EAC-4C40-890A-3DA2422CEAF4}"/>
              </a:ext>
            </a:extLst>
          </p:cNvPr>
          <p:cNvSpPr/>
          <p:nvPr/>
        </p:nvSpPr>
        <p:spPr bwMode="auto">
          <a:xfrm>
            <a:off x="734659" y="1772816"/>
            <a:ext cx="7019520" cy="4032448"/>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r>
              <a:rPr kumimoji="0" lang="ja-JP" altLang="en-US" sz="1800" dirty="0">
                <a:latin typeface="Meiryo UI" panose="020B0604030504040204" pitchFamily="50" charset="-128"/>
                <a:ea typeface="Meiryo UI" panose="020B0604030504040204" pitchFamily="50" charset="-128"/>
              </a:rPr>
              <a:t>検証結果の</a:t>
            </a:r>
            <a:r>
              <a:rPr kumimoji="0" lang="ja-JP" altLang="en-US" dirty="0">
                <a:latin typeface="Meiryo UI" panose="020B0604030504040204" pitchFamily="50" charset="-128"/>
                <a:ea typeface="Meiryo UI" panose="020B0604030504040204" pitchFamily="50" charset="-128"/>
              </a:rPr>
              <a:t>画像、表などを添付</a:t>
            </a:r>
            <a:endParaRPr kumimoji="0" lang="en-US" altLang="ja-JP"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9</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（説明を付記）</a:t>
            </a:r>
            <a:endParaRPr kumimoji="0" lang="en-US" altLang="ja-JP" sz="1400" dirty="0">
              <a:solidFill>
                <a:prstClr val="black"/>
              </a:solidFill>
              <a:latin typeface="Meiryo UI" pitchFamily="50" charset="-128"/>
              <a:ea typeface="Meiryo UI" pitchFamily="50" charset="-128"/>
              <a:cs typeface="Meiryo UI"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7E8E2D05-49D7-40A2-8C01-3DAD49EB9946}"/>
              </a:ext>
            </a:extLst>
          </p:cNvPr>
          <p:cNvSpPr/>
          <p:nvPr/>
        </p:nvSpPr>
        <p:spPr bwMode="auto">
          <a:xfrm>
            <a:off x="8265367" y="1700808"/>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35AD0D1-3E38-4FB7-8FD6-90C52C006E96}"/>
              </a:ext>
            </a:extLst>
          </p:cNvPr>
          <p:cNvCxnSpPr>
            <a:cxnSpLocks/>
            <a:stCxn id="3" idx="1"/>
          </p:cNvCxnSpPr>
          <p:nvPr/>
        </p:nvCxnSpPr>
        <p:spPr>
          <a:xfrm flipH="1">
            <a:off x="5529064" y="2024844"/>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1B3AB1D3-CE5F-4464-ABAE-90C6C1C2FB13}"/>
              </a:ext>
            </a:extLst>
          </p:cNvPr>
          <p:cNvSpPr/>
          <p:nvPr/>
        </p:nvSpPr>
        <p:spPr bwMode="auto">
          <a:xfrm>
            <a:off x="8265367" y="2456892"/>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3AEDE2F3-9FBB-4F1A-B395-CB1BADF8AF54}"/>
              </a:ext>
            </a:extLst>
          </p:cNvPr>
          <p:cNvCxnSpPr>
            <a:cxnSpLocks/>
            <a:stCxn id="20" idx="1"/>
          </p:cNvCxnSpPr>
          <p:nvPr/>
        </p:nvCxnSpPr>
        <p:spPr>
          <a:xfrm flipH="1">
            <a:off x="5529064" y="2780928"/>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76662E23-A353-495A-8093-9CB7AAAD3799}"/>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D1E84CD1-8B1C-41E4-83B3-411EB0C5CF3C}"/>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検証結果・考察</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4053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36576" y="2132856"/>
            <a:ext cx="7709506" cy="2062103"/>
          </a:xfrm>
          <a:prstGeom prst="rect">
            <a:avLst/>
          </a:prstGeom>
          <a:noFill/>
        </p:spPr>
        <p:txBody>
          <a:bodyPr wrap="square" rtlCol="0">
            <a:spAutoFit/>
          </a:bodyPr>
          <a:lstStyle/>
          <a:p>
            <a:pPr lvl="0" algn="ct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地域中小企業データ活用ブートキャンプ事業</a:t>
            </a:r>
            <a:endParaRPr lang="en-US" altLang="ja-JP"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endParaRPr lang="en-US" altLang="ja-JP"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3200" b="1" kern="0" dirty="0">
                <a:solidFill>
                  <a:prstClr val="black"/>
                </a:solidFill>
                <a:latin typeface="Meiryo UI" panose="020B0604030504040204" pitchFamily="50" charset="-128"/>
                <a:ea typeface="Meiryo UI" panose="020B0604030504040204" pitchFamily="50" charset="-128"/>
              </a:rPr>
              <a:t>データ活用活動計画・報告書</a:t>
            </a:r>
            <a:endParaRPr lang="en-US" altLang="ja-JP" sz="3200" b="1" kern="0" dirty="0">
              <a:solidFill>
                <a:prstClr val="black"/>
              </a:solidFill>
              <a:latin typeface="Meiryo UI" panose="020B0604030504040204" pitchFamily="50" charset="-128"/>
              <a:ea typeface="Meiryo UI" panose="020B0604030504040204" pitchFamily="50" charset="-128"/>
            </a:endParaRPr>
          </a:p>
          <a:p>
            <a:pPr lvl="0" algn="ctr"/>
            <a:r>
              <a:rPr lang="ja-JP" altLang="en-US" sz="3200" b="1" kern="0" dirty="0">
                <a:solidFill>
                  <a:prstClr val="black"/>
                </a:solidFill>
                <a:latin typeface="Meiryo UI" panose="020B0604030504040204" pitchFamily="50" charset="-128"/>
                <a:ea typeface="Meiryo UI" panose="020B0604030504040204" pitchFamily="50" charset="-128"/>
              </a:rPr>
              <a:t>記載例</a:t>
            </a:r>
            <a:endParaRPr lang="ja-JP" altLang="ja-JP" sz="2400" b="1" kern="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bwMode="auto">
          <a:xfrm>
            <a:off x="8017991" y="188640"/>
            <a:ext cx="1656184" cy="648072"/>
          </a:xfrm>
          <a:prstGeom prst="rect">
            <a:avLst/>
          </a:prstGeom>
          <a:solidFill>
            <a:schemeClr val="bg1"/>
          </a:solidFill>
          <a:ln w="9525">
            <a:solidFill>
              <a:srgbClr val="B2B2B2"/>
            </a:solidFill>
            <a:miter lim="800000"/>
            <a:headEnd/>
            <a:tailEnd/>
          </a:ln>
          <a:effectLst/>
        </p:spPr>
        <p:txBody>
          <a:bodyPr wrap="none" rtlCol="0" anchor="ctr"/>
          <a:lstStyle/>
          <a:p>
            <a:pPr algn="ctr"/>
            <a:r>
              <a:rPr lang="ja-JP" altLang="en-US" dirty="0">
                <a:latin typeface="Meiryo UI" panose="020B0604030504040204" pitchFamily="50" charset="-128"/>
                <a:ea typeface="Meiryo UI" panose="020B0604030504040204" pitchFamily="50" charset="-128"/>
              </a:rPr>
              <a:t>様式</a:t>
            </a:r>
            <a:endParaRPr kumimoji="0"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841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1246F4-DE9D-48B5-8181-0C06E056B722}"/>
              </a:ext>
            </a:extLst>
          </p:cNvPr>
          <p:cNvSpPr>
            <a:spLocks noGrp="1"/>
          </p:cNvSpPr>
          <p:nvPr>
            <p:ph type="sldNum" sz="quarter" idx="12"/>
          </p:nvPr>
        </p:nvSpPr>
        <p:spPr/>
        <p:txBody>
          <a:bodyPr/>
          <a:lstStyle/>
          <a:p>
            <a:fld id="{D9550142-B990-490A-A107-ED7302A7FD52}" type="slidenum">
              <a:rPr kumimoji="1" lang="ja-JP" altLang="en-US" smtClean="0"/>
              <a:t>11</a:t>
            </a:fld>
            <a:endParaRPr kumimoji="1" lang="ja-JP" altLang="en-US" dirty="0"/>
          </a:p>
        </p:txBody>
      </p:sp>
      <p:sp>
        <p:nvSpPr>
          <p:cNvPr id="3" name="タイトル 2">
            <a:extLst>
              <a:ext uri="{FF2B5EF4-FFF2-40B4-BE49-F238E27FC236}">
                <a16:creationId xmlns:a16="http://schemas.microsoft.com/office/drawing/2014/main" id="{03800E4C-03DC-4ECC-91CC-0D5D842047DF}"/>
              </a:ext>
            </a:extLst>
          </p:cNvPr>
          <p:cNvSpPr>
            <a:spLocks noGrp="1"/>
          </p:cNvSpPr>
          <p:nvPr>
            <p:ph type="title"/>
          </p:nvPr>
        </p:nvSpPr>
        <p:spPr/>
        <p:txBody>
          <a:bodyPr/>
          <a:lstStyle/>
          <a:p>
            <a:r>
              <a:rPr lang="ja-JP" altLang="en-US" dirty="0"/>
              <a:t>データ活用</a:t>
            </a:r>
            <a:r>
              <a:rPr kumimoji="1" lang="ja-JP" altLang="en-US" dirty="0"/>
              <a:t>活動計画書フォーマット</a:t>
            </a:r>
          </a:p>
        </p:txBody>
      </p:sp>
      <p:graphicFrame>
        <p:nvGraphicFramePr>
          <p:cNvPr id="10" name="表 9">
            <a:extLst>
              <a:ext uri="{FF2B5EF4-FFF2-40B4-BE49-F238E27FC236}">
                <a16:creationId xmlns:a16="http://schemas.microsoft.com/office/drawing/2014/main" id="{36849D26-F322-4680-80DF-0104D9E18209}"/>
              </a:ext>
            </a:extLst>
          </p:cNvPr>
          <p:cNvGraphicFramePr>
            <a:graphicFrameLocks noGrp="1"/>
          </p:cNvGraphicFramePr>
          <p:nvPr/>
        </p:nvGraphicFramePr>
        <p:xfrm>
          <a:off x="200026" y="1484784"/>
          <a:ext cx="9505951" cy="5046032"/>
        </p:xfrm>
        <a:graphic>
          <a:graphicData uri="http://schemas.openxmlformats.org/drawingml/2006/table">
            <a:tbl>
              <a:tblPr firstRow="1" bandRow="1"/>
              <a:tblGrid>
                <a:gridCol w="432494">
                  <a:extLst>
                    <a:ext uri="{9D8B030D-6E8A-4147-A177-3AD203B41FA5}">
                      <a16:colId xmlns:a16="http://schemas.microsoft.com/office/drawing/2014/main" val="4286839961"/>
                    </a:ext>
                  </a:extLst>
                </a:gridCol>
                <a:gridCol w="1796660">
                  <a:extLst>
                    <a:ext uri="{9D8B030D-6E8A-4147-A177-3AD203B41FA5}">
                      <a16:colId xmlns:a16="http://schemas.microsoft.com/office/drawing/2014/main" val="1805392172"/>
                    </a:ext>
                  </a:extLst>
                </a:gridCol>
                <a:gridCol w="1648598">
                  <a:extLst>
                    <a:ext uri="{9D8B030D-6E8A-4147-A177-3AD203B41FA5}">
                      <a16:colId xmlns:a16="http://schemas.microsoft.com/office/drawing/2014/main" val="50100547"/>
                    </a:ext>
                  </a:extLst>
                </a:gridCol>
                <a:gridCol w="5628199">
                  <a:extLst>
                    <a:ext uri="{9D8B030D-6E8A-4147-A177-3AD203B41FA5}">
                      <a16:colId xmlns:a16="http://schemas.microsoft.com/office/drawing/2014/main" val="318883846"/>
                    </a:ext>
                  </a:extLst>
                </a:gridCol>
              </a:tblGrid>
              <a:tr h="329813">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L w="6350" cap="flat" cmpd="sng" algn="ctr">
                      <a:solidFill>
                        <a:srgbClr val="5B9BD5"/>
                      </a:solidFill>
                      <a:prstDash val="solid"/>
                      <a:miter lim="800000"/>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solidFill>
                      <a:srgbClr val="5B9BD5">
                        <a:lumMod val="75000"/>
                      </a:srgbClr>
                    </a:solidFill>
                  </a:tcPr>
                </a:tc>
                <a:tc gridSpan="2">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600" dirty="0">
                          <a:latin typeface="Meiryo UI" panose="020B0604030504040204" pitchFamily="50" charset="-128"/>
                          <a:ea typeface="Meiryo UI" panose="020B0604030504040204" pitchFamily="50" charset="-128"/>
                        </a:rPr>
                        <a:t>様式</a:t>
                      </a:r>
                    </a:p>
                  </a:txBody>
                  <a:tcPr>
                    <a:lnL>
                      <a:noFill/>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solidFill>
                      <a:srgbClr val="5B9BD5">
                        <a:lumMod val="75000"/>
                      </a:srgbClr>
                    </a:solidFill>
                  </a:tcPr>
                </a:tc>
                <a:tc hMerge="1">
                  <a:txBody>
                    <a:bodyPr/>
                    <a:lstStyle/>
                    <a:p>
                      <a:endParaRPr kumimoji="1" lang="ja-JP" altLang="en-US"/>
                    </a:p>
                  </a:txBody>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600" dirty="0">
                          <a:latin typeface="Meiryo UI" panose="020B0604030504040204" pitchFamily="50" charset="-128"/>
                          <a:ea typeface="Meiryo UI" panose="020B0604030504040204" pitchFamily="50" charset="-128"/>
                        </a:rPr>
                        <a:t>作成の目的</a:t>
                      </a:r>
                    </a:p>
                  </a:txBody>
                  <a:tcPr>
                    <a:lnL>
                      <a:noFill/>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solidFill>
                      <a:srgbClr val="2E75B6"/>
                    </a:solidFill>
                  </a:tcPr>
                </a:tc>
                <a:extLst>
                  <a:ext uri="{0D108BD9-81ED-4DB2-BD59-A6C34878D82A}">
                    <a16:rowId xmlns:a16="http://schemas.microsoft.com/office/drawing/2014/main" val="1655699208"/>
                  </a:ext>
                </a:extLst>
              </a:tr>
              <a:tr h="588844">
                <a:tc>
                  <a:txBody>
                    <a:bodyPr/>
                    <a:lstStyle/>
                    <a:p>
                      <a:r>
                        <a:rPr kumimoji="1" lang="ja-JP" altLang="en-US" sz="1600" dirty="0">
                          <a:latin typeface="Meiryo UI" panose="020B0604030504040204" pitchFamily="50" charset="-128"/>
                          <a:ea typeface="Meiryo UI" panose="020B0604030504040204" pitchFamily="50" charset="-128"/>
                        </a:rPr>
                        <a:t>ー</a:t>
                      </a:r>
                      <a:endParaRPr kumimoji="1" lang="en-US" altLang="ja-JP" sz="1600" dirty="0">
                        <a:latin typeface="Meiryo UI" panose="020B0604030504040204" pitchFamily="50" charset="-128"/>
                        <a:ea typeface="Meiryo UI" panose="020B0604030504040204" pitchFamily="50" charset="-128"/>
                      </a:endParaRPr>
                    </a:p>
                  </a:txBody>
                  <a:tcPr anchor="ctr">
                    <a:lnL w="6350" cap="flat" cmpd="sng" algn="ctr">
                      <a:solidFill>
                        <a:srgbClr val="5B9BD5"/>
                      </a:solidFill>
                      <a:prstDash val="solid"/>
                      <a:miter lim="800000"/>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gridSpan="2">
                  <a:txBody>
                    <a:bodyPr/>
                    <a:lstStyle/>
                    <a:p>
                      <a:r>
                        <a:rPr kumimoji="1" lang="ja-JP" altLang="en-US" sz="1600" b="1" dirty="0">
                          <a:latin typeface="Meiryo UI" panose="020B0604030504040204" pitchFamily="50" charset="-128"/>
                          <a:ea typeface="Meiryo UI" panose="020B0604030504040204" pitchFamily="50" charset="-128"/>
                        </a:rPr>
                        <a:t>エグゼクティブサマリ</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データ活用テーマ及び課題・対策・効果を定義します。</a:t>
                      </a: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97621"/>
                  </a:ext>
                </a:extLst>
              </a:tr>
              <a:tr h="588844">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r>
                        <a:rPr kumimoji="1" lang="en-US" altLang="ja-JP" sz="1600" dirty="0">
                          <a:latin typeface="Meiryo UI" panose="020B0604030504040204" pitchFamily="50" charset="-128"/>
                          <a:ea typeface="Meiryo UI" panose="020B0604030504040204" pitchFamily="50" charset="-128"/>
                        </a:rPr>
                        <a:t>1</a:t>
                      </a:r>
                    </a:p>
                  </a:txBody>
                  <a:tcPr anchor="ctr">
                    <a:lnL w="6350" cap="flat" cmpd="sng" algn="ctr">
                      <a:solidFill>
                        <a:srgbClr val="5B9BD5"/>
                      </a:solidFill>
                      <a:prstDash val="solid"/>
                      <a:miter lim="800000"/>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r>
                        <a:rPr kumimoji="1" lang="ja-JP" altLang="en-US" sz="1600" b="1" dirty="0">
                          <a:latin typeface="Meiryo UI" panose="020B0604030504040204" pitchFamily="50" charset="-128"/>
                          <a:ea typeface="Meiryo UI" panose="020B0604030504040204" pitchFamily="50" charset="-128"/>
                        </a:rPr>
                        <a:t>全体像の整理</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課題解決にあたって、現状とあるべき姿、</a:t>
                      </a:r>
                      <a:r>
                        <a:rPr kumimoji="1" lang="en-US" altLang="ja-JP" sz="1600" dirty="0">
                          <a:latin typeface="Meiryo UI" panose="020B0604030504040204" pitchFamily="50" charset="-128"/>
                          <a:ea typeface="Meiryo UI" panose="020B0604030504040204" pitchFamily="50" charset="-128"/>
                        </a:rPr>
                        <a:t>Gap</a:t>
                      </a:r>
                      <a:r>
                        <a:rPr kumimoji="1" lang="ja-JP" altLang="en-US" sz="1600" dirty="0">
                          <a:latin typeface="Meiryo UI" panose="020B0604030504040204" pitchFamily="50" charset="-128"/>
                          <a:ea typeface="Meiryo UI" panose="020B0604030504040204" pitchFamily="50" charset="-128"/>
                        </a:rPr>
                        <a:t>を整理します。（一枚で概要が分かる）</a:t>
                      </a: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279649"/>
                  </a:ext>
                </a:extLst>
              </a:tr>
              <a:tr h="588844">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nchor="ctr">
                    <a:lnL w="6350" cap="flat" cmpd="sng" algn="ctr">
                      <a:solidFill>
                        <a:srgbClr val="5B9BD5"/>
                      </a:solidFill>
                      <a:prstDash val="solid"/>
                      <a:miter lim="800000"/>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r>
                        <a:rPr kumimoji="1" lang="ja-JP" altLang="en-US" sz="1600" b="1" dirty="0">
                          <a:latin typeface="Meiryo UI" panose="020B0604030504040204" pitchFamily="50" charset="-128"/>
                          <a:ea typeface="Meiryo UI" panose="020B0604030504040204" pitchFamily="50" charset="-128"/>
                        </a:rPr>
                        <a:t>可視化</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分析対象データ</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関係するデータとその流れを具体的に整理します。</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515322"/>
                  </a:ext>
                </a:extLst>
              </a:tr>
              <a:tr h="588844">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anchor="ctr">
                    <a:lnL w="6350" cap="flat" cmpd="sng" algn="ctr">
                      <a:solidFill>
                        <a:srgbClr val="5B9BD5"/>
                      </a:solidFill>
                      <a:prstDash val="solid"/>
                      <a:miter lim="800000"/>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gridSpan="2">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r>
                        <a:rPr kumimoji="1" lang="ja-JP" altLang="en-US" sz="1600" b="1" dirty="0">
                          <a:latin typeface="Meiryo UI" panose="020B0604030504040204" pitchFamily="50" charset="-128"/>
                          <a:ea typeface="Meiryo UI" panose="020B0604030504040204" pitchFamily="50" charset="-128"/>
                        </a:rPr>
                        <a:t>業務効果イメージ</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業務効果の</a:t>
                      </a:r>
                      <a:r>
                        <a:rPr kumimoji="1" lang="en-US" altLang="ja-JP" sz="1600" dirty="0">
                          <a:latin typeface="Meiryo UI" panose="020B0604030504040204" pitchFamily="50" charset="-128"/>
                          <a:ea typeface="Meiryo UI" panose="020B0604030504040204" pitchFamily="50" charset="-128"/>
                        </a:rPr>
                        <a:t>Before/After</a:t>
                      </a:r>
                      <a:r>
                        <a:rPr kumimoji="1" lang="ja-JP" altLang="en-US" sz="1600" dirty="0">
                          <a:latin typeface="Meiryo UI" panose="020B0604030504040204" pitchFamily="50" charset="-128"/>
                          <a:ea typeface="Meiryo UI" panose="020B0604030504040204" pitchFamily="50" charset="-128"/>
                        </a:rPr>
                        <a:t>をイメージします。</a:t>
                      </a:r>
                      <a:br>
                        <a:rPr kumimoji="1" lang="en-US" altLang="ja-JP" sz="1600" dirty="0">
                          <a:latin typeface="Meiryo UI" panose="020B0604030504040204" pitchFamily="50" charset="-128"/>
                          <a:ea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だれが</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いつ</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どのように使うか、がわかる）</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171922522"/>
                  </a:ext>
                </a:extLst>
              </a:tr>
              <a:tr h="588844">
                <a:tc rowSpan="4">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r>
                        <a:rPr kumimoji="1" lang="en-US" altLang="ja-JP" sz="1600" dirty="0">
                          <a:latin typeface="Meiryo UI" panose="020B0604030504040204" pitchFamily="50" charset="-128"/>
                          <a:ea typeface="Meiryo UI" panose="020B0604030504040204" pitchFamily="50" charset="-128"/>
                        </a:rPr>
                        <a:t>4</a:t>
                      </a:r>
                      <a:endParaRPr kumimoji="1" lang="ja-JP" altLang="en-US" sz="1600" dirty="0">
                        <a:latin typeface="Meiryo UI" panose="020B0604030504040204" pitchFamily="50" charset="-128"/>
                        <a:ea typeface="Meiryo UI" panose="020B0604030504040204" pitchFamily="50" charset="-128"/>
                      </a:endParaRPr>
                    </a:p>
                  </a:txBody>
                  <a:tcPr anchor="ctr">
                    <a:lnL w="6350" cap="flat" cmpd="sng" algn="ctr">
                      <a:solidFill>
                        <a:srgbClr val="5B9BD5"/>
                      </a:solidFill>
                      <a:prstDash val="solid"/>
                      <a:miter lim="800000"/>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r>
                        <a:rPr kumimoji="1" lang="ja-JP" altLang="en-US" sz="1600" b="1" dirty="0">
                          <a:latin typeface="Meiryo UI" panose="020B0604030504040204" pitchFamily="50" charset="-128"/>
                          <a:ea typeface="Meiryo UI" panose="020B0604030504040204" pitchFamily="50" charset="-128"/>
                        </a:rPr>
                        <a:t>可視化</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分析の詳細</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b="1" dirty="0">
                          <a:latin typeface="Meiryo UI" panose="020B0604030504040204" pitchFamily="50" charset="-128"/>
                          <a:ea typeface="Meiryo UI" panose="020B0604030504040204" pitchFamily="50" charset="-128"/>
                        </a:rPr>
                        <a:t>全体イメージ</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rowSpan="4">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フリーフォーマットで自由にイメージを記載します。</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519021"/>
                  </a:ext>
                </a:extLst>
              </a:tr>
              <a:tr h="58884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lnL w="6350" cap="flat" cmpd="sng" algn="ctr">
                      <a:solidFill>
                        <a:srgbClr val="5B9BD5"/>
                      </a:solidFill>
                      <a:prstDash val="solid"/>
                      <a:miter lim="800000"/>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b="1" dirty="0">
                          <a:latin typeface="Meiryo UI" panose="020B0604030504040204" pitchFamily="50" charset="-128"/>
                          <a:ea typeface="Meiryo UI" panose="020B0604030504040204" pitchFamily="50" charset="-128"/>
                        </a:rPr>
                        <a:t>項目詳細</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vMerge="1">
                  <a:txBody>
                    <a:bodyPr/>
                    <a:lstStyle/>
                    <a:p>
                      <a:pPr marL="285750" indent="-285750">
                        <a:buFont typeface="Arial" panose="020B0604020202020204" pitchFamily="34" charset="0"/>
                        <a:buChar char="•"/>
                      </a:pP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6468538"/>
                  </a:ext>
                </a:extLst>
              </a:tr>
              <a:tr h="58884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lnL w="6350" cap="flat" cmpd="sng" algn="ctr">
                      <a:solidFill>
                        <a:srgbClr val="5B9BD5"/>
                      </a:solidFill>
                      <a:prstDash val="solid"/>
                      <a:miter lim="800000"/>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b="1" dirty="0">
                          <a:latin typeface="Meiryo UI" panose="020B0604030504040204" pitchFamily="50" charset="-128"/>
                          <a:ea typeface="Meiryo UI" panose="020B0604030504040204" pitchFamily="50" charset="-128"/>
                        </a:rPr>
                        <a:t>必要リソース</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vMerge="1">
                  <a:txBody>
                    <a:bodyPr/>
                    <a:lstStyle/>
                    <a:p>
                      <a:pPr marL="285750" indent="-285750">
                        <a:buFont typeface="Arial" panose="020B0604020202020204" pitchFamily="34" charset="0"/>
                        <a:buChar char="•"/>
                      </a:pP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584608"/>
                  </a:ext>
                </a:extLst>
              </a:tr>
              <a:tr h="58884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lnL w="6350" cap="flat" cmpd="sng" algn="ctr">
                      <a:solidFill>
                        <a:srgbClr val="5B9BD5"/>
                      </a:solidFill>
                      <a:prstDash val="solid"/>
                      <a:miter lim="800000"/>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b="1" dirty="0">
                          <a:latin typeface="Meiryo UI" panose="020B0604030504040204" pitchFamily="50" charset="-128"/>
                          <a:ea typeface="Meiryo UI" panose="020B0604030504040204" pitchFamily="50" charset="-128"/>
                        </a:rPr>
                        <a:t>検証結果・考察</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285750" indent="-285750">
                        <a:buFont typeface="Arial" panose="020B0604020202020204" pitchFamily="34" charset="0"/>
                        <a:buChar char="•"/>
                      </a:pP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7712506"/>
                  </a:ext>
                </a:extLst>
              </a:tr>
            </a:tbl>
          </a:graphicData>
        </a:graphic>
      </p:graphicFrame>
      <p:sp>
        <p:nvSpPr>
          <p:cNvPr id="15" name="テキスト プレースホルダー 3">
            <a:extLst>
              <a:ext uri="{FF2B5EF4-FFF2-40B4-BE49-F238E27FC236}">
                <a16:creationId xmlns:a16="http://schemas.microsoft.com/office/drawing/2014/main" id="{6638DFEE-2338-4A40-B7A0-E1559071447B}"/>
              </a:ext>
            </a:extLst>
          </p:cNvPr>
          <p:cNvSpPr>
            <a:spLocks noGrp="1"/>
          </p:cNvSpPr>
          <p:nvPr>
            <p:ph type="body" sz="quarter" idx="17"/>
          </p:nvPr>
        </p:nvSpPr>
        <p:spPr>
          <a:xfrm>
            <a:off x="200025" y="765175"/>
            <a:ext cx="9505950" cy="525463"/>
          </a:xfrm>
        </p:spPr>
        <p:txBody>
          <a:bodyPr/>
          <a:lstStyle/>
          <a:p>
            <a:r>
              <a:rPr kumimoji="1" lang="ja-JP" altLang="en-US" dirty="0"/>
              <a:t>活動計画書の各構成を作成し、</a:t>
            </a:r>
            <a:r>
              <a:rPr kumimoji="1" lang="en-US" altLang="ja-JP" dirty="0"/>
              <a:t>Step</a:t>
            </a:r>
            <a:r>
              <a:rPr kumimoji="1" lang="ja-JP" altLang="en-US" dirty="0"/>
              <a:t>２報告でご発表いただきます。</a:t>
            </a:r>
            <a:endParaRPr kumimoji="1" lang="en-US" altLang="ja-JP" dirty="0"/>
          </a:p>
        </p:txBody>
      </p:sp>
    </p:spTree>
    <p:extLst>
      <p:ext uri="{BB962C8B-B14F-4D97-AF65-F5344CB8AC3E}">
        <p14:creationId xmlns:p14="http://schemas.microsoft.com/office/powerpoint/2010/main" val="100042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7605360" y="6525360"/>
            <a:ext cx="2311200" cy="364680"/>
          </a:xfrm>
          <a:prstGeom prst="rect">
            <a:avLst/>
          </a:prstGeom>
          <a:noFill/>
          <a:ln w="0">
            <a:noFill/>
          </a:ln>
        </p:spPr>
        <p:txBody>
          <a:bodyPr anchor="ctr">
            <a:noAutofit/>
          </a:bodyPr>
          <a:lstStyle/>
          <a:p>
            <a:pPr algn="r">
              <a:lnSpc>
                <a:spcPct val="100000"/>
              </a:lnSpc>
            </a:pPr>
            <a:fld id="{B0B61130-C90F-42D6-BB0B-8556CF65F416}" type="slidenum">
              <a:rPr lang="en-US" sz="1400" b="0" strike="noStrike" spc="-1">
                <a:solidFill>
                  <a:srgbClr val="000000"/>
                </a:solidFill>
                <a:latin typeface="Meiryo UI"/>
                <a:ea typeface="Meiryo UI"/>
              </a:rPr>
              <a:t>12</a:t>
            </a:fld>
            <a:endParaRPr lang="en-US" sz="1400" b="0" strike="noStrike" spc="-1">
              <a:latin typeface="Times New Roman"/>
            </a:endParaRPr>
          </a:p>
        </p:txBody>
      </p:sp>
      <p:sp>
        <p:nvSpPr>
          <p:cNvPr id="86" name="TextShape 2"/>
          <p:cNvSpPr txBox="1"/>
          <p:nvPr/>
        </p:nvSpPr>
        <p:spPr>
          <a:xfrm>
            <a:off x="200520" y="201056"/>
            <a:ext cx="9505080" cy="461160"/>
          </a:xfrm>
          <a:prstGeom prst="rect">
            <a:avLst/>
          </a:prstGeom>
          <a:noFill/>
          <a:ln w="0">
            <a:noFill/>
          </a:ln>
        </p:spPr>
        <p:txBody>
          <a:bodyPr anchor="ctr">
            <a:noAutofit/>
          </a:bodyPr>
          <a:lstStyle/>
          <a:p>
            <a:pPr>
              <a:lnSpc>
                <a:spcPct val="100000"/>
              </a:lnSpc>
            </a:pPr>
            <a:r>
              <a:rPr lang="ja-JP" altLang="en-US" sz="2400" b="1" strike="noStrike" spc="-1" dirty="0">
                <a:solidFill>
                  <a:srgbClr val="000000"/>
                </a:solidFill>
                <a:latin typeface="Meiryo UI"/>
                <a:ea typeface="Meiryo UI"/>
              </a:rPr>
              <a:t>課題整理ワークシートから活動計画書の作成①</a:t>
            </a:r>
            <a:endParaRPr lang="en-US" sz="2400" b="0" strike="noStrike" spc="-1" dirty="0">
              <a:solidFill>
                <a:srgbClr val="000000"/>
              </a:solidFill>
              <a:latin typeface="Calibri"/>
            </a:endParaRPr>
          </a:p>
        </p:txBody>
      </p:sp>
      <p:pic>
        <p:nvPicPr>
          <p:cNvPr id="15" name="図 14">
            <a:extLst>
              <a:ext uri="{FF2B5EF4-FFF2-40B4-BE49-F238E27FC236}">
                <a16:creationId xmlns:a16="http://schemas.microsoft.com/office/drawing/2014/main" id="{C50D0731-50BC-4E01-B3D8-6AD41BCC874C}"/>
              </a:ext>
            </a:extLst>
          </p:cNvPr>
          <p:cNvPicPr>
            <a:picLocks noChangeAspect="1"/>
          </p:cNvPicPr>
          <p:nvPr/>
        </p:nvPicPr>
        <p:blipFill rotWithShape="1">
          <a:blip r:embed="rId2"/>
          <a:srcRect l="9539" r="9537"/>
          <a:stretch/>
        </p:blipFill>
        <p:spPr>
          <a:xfrm>
            <a:off x="4594974" y="1822623"/>
            <a:ext cx="5096091" cy="3542317"/>
          </a:xfrm>
          <a:prstGeom prst="rect">
            <a:avLst/>
          </a:prstGeom>
          <a:ln>
            <a:solidFill>
              <a:schemeClr val="bg1">
                <a:lumMod val="50000"/>
              </a:schemeClr>
            </a:solidFill>
          </a:ln>
        </p:spPr>
      </p:pic>
      <p:pic>
        <p:nvPicPr>
          <p:cNvPr id="27" name="図 26">
            <a:extLst>
              <a:ext uri="{FF2B5EF4-FFF2-40B4-BE49-F238E27FC236}">
                <a16:creationId xmlns:a16="http://schemas.microsoft.com/office/drawing/2014/main" id="{EDE27BF3-6B90-4D0C-87B4-3C7C1E3A46E4}"/>
              </a:ext>
            </a:extLst>
          </p:cNvPr>
          <p:cNvPicPr>
            <a:picLocks noChangeAspect="1"/>
          </p:cNvPicPr>
          <p:nvPr/>
        </p:nvPicPr>
        <p:blipFill rotWithShape="1">
          <a:blip r:embed="rId3"/>
          <a:srcRect l="25285" t="18802" r="7840" b="8003"/>
          <a:stretch/>
        </p:blipFill>
        <p:spPr>
          <a:xfrm>
            <a:off x="226728" y="1054330"/>
            <a:ext cx="3472867" cy="2302662"/>
          </a:xfrm>
          <a:prstGeom prst="rect">
            <a:avLst/>
          </a:prstGeom>
        </p:spPr>
      </p:pic>
      <p:pic>
        <p:nvPicPr>
          <p:cNvPr id="28" name="図 27">
            <a:extLst>
              <a:ext uri="{FF2B5EF4-FFF2-40B4-BE49-F238E27FC236}">
                <a16:creationId xmlns:a16="http://schemas.microsoft.com/office/drawing/2014/main" id="{A13C0362-3D48-4CEA-8D31-5DAE17A828AA}"/>
              </a:ext>
            </a:extLst>
          </p:cNvPr>
          <p:cNvPicPr>
            <a:picLocks noChangeAspect="1"/>
          </p:cNvPicPr>
          <p:nvPr/>
        </p:nvPicPr>
        <p:blipFill rotWithShape="1">
          <a:blip r:embed="rId4"/>
          <a:srcRect l="25285" t="18802" r="7840" b="8003"/>
          <a:stretch/>
        </p:blipFill>
        <p:spPr>
          <a:xfrm>
            <a:off x="199395" y="3762653"/>
            <a:ext cx="3472066" cy="2302131"/>
          </a:xfrm>
          <a:prstGeom prst="rect">
            <a:avLst/>
          </a:prstGeom>
        </p:spPr>
      </p:pic>
      <p:cxnSp>
        <p:nvCxnSpPr>
          <p:cNvPr id="29" name="直線矢印コネクタ 28">
            <a:extLst>
              <a:ext uri="{FF2B5EF4-FFF2-40B4-BE49-F238E27FC236}">
                <a16:creationId xmlns:a16="http://schemas.microsoft.com/office/drawing/2014/main" id="{313DAD26-7448-40CB-B764-2B20BD44B113}"/>
              </a:ext>
            </a:extLst>
          </p:cNvPr>
          <p:cNvCxnSpPr>
            <a:cxnSpLocks/>
          </p:cNvCxnSpPr>
          <p:nvPr/>
        </p:nvCxnSpPr>
        <p:spPr>
          <a:xfrm>
            <a:off x="2432720" y="2476583"/>
            <a:ext cx="3197623" cy="6865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EA0C461B-139E-4786-940F-61D577642E5B}"/>
              </a:ext>
            </a:extLst>
          </p:cNvPr>
          <p:cNvCxnSpPr>
            <a:cxnSpLocks/>
          </p:cNvCxnSpPr>
          <p:nvPr/>
        </p:nvCxnSpPr>
        <p:spPr>
          <a:xfrm flipV="1">
            <a:off x="2361068" y="4474108"/>
            <a:ext cx="3384020" cy="8991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id="{C33CDD46-396D-42ED-BB61-B2384A2196D3}"/>
              </a:ext>
            </a:extLst>
          </p:cNvPr>
          <p:cNvSpPr/>
          <p:nvPr/>
        </p:nvSpPr>
        <p:spPr bwMode="auto">
          <a:xfrm>
            <a:off x="4079406" y="1822623"/>
            <a:ext cx="319252" cy="3744416"/>
          </a:xfrm>
          <a:prstGeom prst="roundRect">
            <a:avLst/>
          </a:prstGeom>
          <a:solidFill>
            <a:srgbClr val="C00000"/>
          </a:solidFill>
          <a:ln w="9525">
            <a:solidFill>
              <a:srgbClr val="B2B2B2"/>
            </a:solidFill>
            <a:miter lim="800000"/>
            <a:headEnd/>
            <a:tailEnd/>
          </a:ln>
          <a:effectLst/>
        </p:spPr>
        <p:txBody>
          <a:bodyPr vert="eaVert" wrap="none" rtlCol="0" anchor="ctr"/>
          <a:lstStyle/>
          <a:p>
            <a:pPr algn="ctr"/>
            <a:r>
              <a:rPr kumimoji="0" lang="ja-JP" altLang="en-US" sz="1800" dirty="0">
                <a:solidFill>
                  <a:schemeClr val="bg1"/>
                </a:solidFill>
                <a:latin typeface="Meiryo UI" panose="020B0604030504040204" pitchFamily="50" charset="-128"/>
                <a:ea typeface="Meiryo UI" panose="020B0604030504040204" pitchFamily="50" charset="-128"/>
              </a:rPr>
              <a:t>整理して転記</a:t>
            </a:r>
          </a:p>
        </p:txBody>
      </p:sp>
    </p:spTree>
    <p:extLst>
      <p:ext uri="{BB962C8B-B14F-4D97-AF65-F5344CB8AC3E}">
        <p14:creationId xmlns:p14="http://schemas.microsoft.com/office/powerpoint/2010/main" val="878792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7605360" y="6525360"/>
            <a:ext cx="2311200" cy="364680"/>
          </a:xfrm>
          <a:prstGeom prst="rect">
            <a:avLst/>
          </a:prstGeom>
          <a:noFill/>
          <a:ln w="0">
            <a:noFill/>
          </a:ln>
        </p:spPr>
        <p:txBody>
          <a:bodyPr anchor="ctr">
            <a:noAutofit/>
          </a:bodyPr>
          <a:lstStyle/>
          <a:p>
            <a:pPr algn="r">
              <a:lnSpc>
                <a:spcPct val="100000"/>
              </a:lnSpc>
            </a:pPr>
            <a:fld id="{B0B61130-C90F-42D6-BB0B-8556CF65F416}" type="slidenum">
              <a:rPr lang="en-US" sz="1400" b="0" strike="noStrike" spc="-1">
                <a:solidFill>
                  <a:srgbClr val="000000"/>
                </a:solidFill>
                <a:latin typeface="Meiryo UI"/>
                <a:ea typeface="Meiryo UI"/>
              </a:rPr>
              <a:t>13</a:t>
            </a:fld>
            <a:endParaRPr lang="en-US" sz="1400" b="0" strike="noStrike" spc="-1">
              <a:latin typeface="Times New Roman"/>
            </a:endParaRPr>
          </a:p>
        </p:txBody>
      </p:sp>
      <p:sp>
        <p:nvSpPr>
          <p:cNvPr id="86" name="TextShape 2"/>
          <p:cNvSpPr txBox="1"/>
          <p:nvPr/>
        </p:nvSpPr>
        <p:spPr>
          <a:xfrm>
            <a:off x="200520" y="201056"/>
            <a:ext cx="9505080" cy="461160"/>
          </a:xfrm>
          <a:prstGeom prst="rect">
            <a:avLst/>
          </a:prstGeom>
          <a:noFill/>
          <a:ln w="0">
            <a:noFill/>
          </a:ln>
        </p:spPr>
        <p:txBody>
          <a:bodyPr anchor="ctr">
            <a:noAutofit/>
          </a:bodyPr>
          <a:lstStyle/>
          <a:p>
            <a:pPr>
              <a:lnSpc>
                <a:spcPct val="100000"/>
              </a:lnSpc>
            </a:pPr>
            <a:r>
              <a:rPr lang="ja-JP" altLang="en-US" sz="2400" b="1" strike="noStrike" spc="-1" dirty="0">
                <a:solidFill>
                  <a:srgbClr val="000000"/>
                </a:solidFill>
                <a:latin typeface="Meiryo UI"/>
                <a:ea typeface="Meiryo UI"/>
              </a:rPr>
              <a:t>課題整理ワークシートから活動計画書の作成①</a:t>
            </a:r>
            <a:endParaRPr lang="en-US" sz="2400" b="0" strike="noStrike" spc="-1" dirty="0">
              <a:solidFill>
                <a:srgbClr val="000000"/>
              </a:solidFill>
              <a:latin typeface="Calibri"/>
            </a:endParaRPr>
          </a:p>
        </p:txBody>
      </p:sp>
      <p:pic>
        <p:nvPicPr>
          <p:cNvPr id="11" name="図 10">
            <a:extLst>
              <a:ext uri="{FF2B5EF4-FFF2-40B4-BE49-F238E27FC236}">
                <a16:creationId xmlns:a16="http://schemas.microsoft.com/office/drawing/2014/main" id="{8925F871-C804-4C4F-ACB2-FD94928188E6}"/>
              </a:ext>
            </a:extLst>
          </p:cNvPr>
          <p:cNvPicPr>
            <a:picLocks noChangeAspect="1"/>
          </p:cNvPicPr>
          <p:nvPr/>
        </p:nvPicPr>
        <p:blipFill rotWithShape="1">
          <a:blip r:embed="rId2"/>
          <a:srcRect l="9463" r="9383"/>
          <a:stretch/>
        </p:blipFill>
        <p:spPr>
          <a:xfrm>
            <a:off x="4594975" y="1822623"/>
            <a:ext cx="5110625" cy="3542317"/>
          </a:xfrm>
          <a:prstGeom prst="rect">
            <a:avLst/>
          </a:prstGeom>
          <a:ln>
            <a:solidFill>
              <a:schemeClr val="bg1">
                <a:lumMod val="50000"/>
              </a:schemeClr>
            </a:solidFill>
          </a:ln>
        </p:spPr>
      </p:pic>
      <p:pic>
        <p:nvPicPr>
          <p:cNvPr id="12" name="図 11">
            <a:extLst>
              <a:ext uri="{FF2B5EF4-FFF2-40B4-BE49-F238E27FC236}">
                <a16:creationId xmlns:a16="http://schemas.microsoft.com/office/drawing/2014/main" id="{FE9830C3-8999-4924-818F-32AF8C14D9D8}"/>
              </a:ext>
            </a:extLst>
          </p:cNvPr>
          <p:cNvPicPr>
            <a:picLocks noChangeAspect="1"/>
          </p:cNvPicPr>
          <p:nvPr/>
        </p:nvPicPr>
        <p:blipFill rotWithShape="1">
          <a:blip r:embed="rId3"/>
          <a:srcRect l="25285" t="18802" r="7840" b="8003"/>
          <a:stretch/>
        </p:blipFill>
        <p:spPr>
          <a:xfrm>
            <a:off x="226728" y="1054330"/>
            <a:ext cx="3472867" cy="2302662"/>
          </a:xfrm>
          <a:prstGeom prst="rect">
            <a:avLst/>
          </a:prstGeom>
        </p:spPr>
      </p:pic>
      <p:pic>
        <p:nvPicPr>
          <p:cNvPr id="13" name="図 12">
            <a:extLst>
              <a:ext uri="{FF2B5EF4-FFF2-40B4-BE49-F238E27FC236}">
                <a16:creationId xmlns:a16="http://schemas.microsoft.com/office/drawing/2014/main" id="{2C38DEC3-B75C-456F-8333-896837A30FB7}"/>
              </a:ext>
            </a:extLst>
          </p:cNvPr>
          <p:cNvPicPr>
            <a:picLocks noChangeAspect="1"/>
          </p:cNvPicPr>
          <p:nvPr/>
        </p:nvPicPr>
        <p:blipFill rotWithShape="1">
          <a:blip r:embed="rId4"/>
          <a:srcRect l="25285" t="18802" r="7840" b="8003"/>
          <a:stretch/>
        </p:blipFill>
        <p:spPr>
          <a:xfrm>
            <a:off x="199395" y="3762653"/>
            <a:ext cx="3472066" cy="2302131"/>
          </a:xfrm>
          <a:prstGeom prst="rect">
            <a:avLst/>
          </a:prstGeom>
        </p:spPr>
      </p:pic>
      <p:cxnSp>
        <p:nvCxnSpPr>
          <p:cNvPr id="32" name="直線矢印コネクタ 31">
            <a:extLst>
              <a:ext uri="{FF2B5EF4-FFF2-40B4-BE49-F238E27FC236}">
                <a16:creationId xmlns:a16="http://schemas.microsoft.com/office/drawing/2014/main" id="{98B0FC5C-772B-4847-9BE8-A594354E95C9}"/>
              </a:ext>
            </a:extLst>
          </p:cNvPr>
          <p:cNvCxnSpPr>
            <a:cxnSpLocks/>
          </p:cNvCxnSpPr>
          <p:nvPr/>
        </p:nvCxnSpPr>
        <p:spPr>
          <a:xfrm>
            <a:off x="2432720" y="2476583"/>
            <a:ext cx="3197623" cy="6865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E36D7776-E97C-4A64-BB1A-B1CA550D76BD}"/>
              </a:ext>
            </a:extLst>
          </p:cNvPr>
          <p:cNvCxnSpPr>
            <a:cxnSpLocks/>
          </p:cNvCxnSpPr>
          <p:nvPr/>
        </p:nvCxnSpPr>
        <p:spPr>
          <a:xfrm flipV="1">
            <a:off x="2361068" y="4474108"/>
            <a:ext cx="3384020" cy="8991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四角形: 角を丸くする 33">
            <a:extLst>
              <a:ext uri="{FF2B5EF4-FFF2-40B4-BE49-F238E27FC236}">
                <a16:creationId xmlns:a16="http://schemas.microsoft.com/office/drawing/2014/main" id="{D860A00B-1EF3-4372-AF92-1B9F1557DCAE}"/>
              </a:ext>
            </a:extLst>
          </p:cNvPr>
          <p:cNvSpPr/>
          <p:nvPr/>
        </p:nvSpPr>
        <p:spPr bwMode="auto">
          <a:xfrm>
            <a:off x="4079406" y="1822623"/>
            <a:ext cx="319252" cy="3744416"/>
          </a:xfrm>
          <a:prstGeom prst="roundRect">
            <a:avLst/>
          </a:prstGeom>
          <a:solidFill>
            <a:srgbClr val="C00000"/>
          </a:solidFill>
          <a:ln w="9525">
            <a:solidFill>
              <a:srgbClr val="B2B2B2"/>
            </a:solidFill>
            <a:miter lim="800000"/>
            <a:headEnd/>
            <a:tailEnd/>
          </a:ln>
          <a:effectLst/>
        </p:spPr>
        <p:txBody>
          <a:bodyPr vert="eaVert" wrap="none" rtlCol="0" anchor="ctr"/>
          <a:lstStyle/>
          <a:p>
            <a:pPr algn="ctr"/>
            <a:r>
              <a:rPr kumimoji="0" lang="ja-JP" altLang="en-US" sz="1800" dirty="0">
                <a:solidFill>
                  <a:schemeClr val="bg1"/>
                </a:solidFill>
                <a:latin typeface="Meiryo UI" panose="020B0604030504040204" pitchFamily="50" charset="-128"/>
                <a:ea typeface="Meiryo UI" panose="020B0604030504040204" pitchFamily="50" charset="-128"/>
              </a:rPr>
              <a:t>整理して転記</a:t>
            </a:r>
          </a:p>
        </p:txBody>
      </p:sp>
    </p:spTree>
    <p:extLst>
      <p:ext uri="{BB962C8B-B14F-4D97-AF65-F5344CB8AC3E}">
        <p14:creationId xmlns:p14="http://schemas.microsoft.com/office/powerpoint/2010/main" val="41792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7605360" y="6525360"/>
            <a:ext cx="2311200" cy="364680"/>
          </a:xfrm>
          <a:prstGeom prst="rect">
            <a:avLst/>
          </a:prstGeom>
          <a:noFill/>
          <a:ln w="0">
            <a:noFill/>
          </a:ln>
        </p:spPr>
        <p:txBody>
          <a:bodyPr anchor="ctr">
            <a:noAutofit/>
          </a:bodyPr>
          <a:lstStyle/>
          <a:p>
            <a:pPr algn="r">
              <a:lnSpc>
                <a:spcPct val="100000"/>
              </a:lnSpc>
            </a:pPr>
            <a:fld id="{B0B61130-C90F-42D6-BB0B-8556CF65F416}" type="slidenum">
              <a:rPr lang="en-US" sz="1400" b="0" strike="noStrike" spc="-1">
                <a:solidFill>
                  <a:srgbClr val="000000"/>
                </a:solidFill>
                <a:latin typeface="Meiryo UI"/>
                <a:ea typeface="Meiryo UI"/>
              </a:rPr>
              <a:t>14</a:t>
            </a:fld>
            <a:endParaRPr lang="en-US" sz="1400" b="0" strike="noStrike" spc="-1">
              <a:latin typeface="Times New Roman"/>
            </a:endParaRPr>
          </a:p>
        </p:txBody>
      </p:sp>
      <p:sp>
        <p:nvSpPr>
          <p:cNvPr id="86" name="TextShape 2"/>
          <p:cNvSpPr txBox="1"/>
          <p:nvPr/>
        </p:nvSpPr>
        <p:spPr>
          <a:xfrm>
            <a:off x="200520" y="201056"/>
            <a:ext cx="9505080" cy="461160"/>
          </a:xfrm>
          <a:prstGeom prst="rect">
            <a:avLst/>
          </a:prstGeom>
          <a:noFill/>
          <a:ln w="0">
            <a:noFill/>
          </a:ln>
        </p:spPr>
        <p:txBody>
          <a:bodyPr anchor="ctr">
            <a:noAutofit/>
          </a:bodyPr>
          <a:lstStyle/>
          <a:p>
            <a:pPr>
              <a:lnSpc>
                <a:spcPct val="100000"/>
              </a:lnSpc>
            </a:pPr>
            <a:r>
              <a:rPr lang="ja-JP" altLang="en-US" sz="2400" b="1" strike="noStrike" spc="-1" dirty="0">
                <a:solidFill>
                  <a:srgbClr val="000000"/>
                </a:solidFill>
                <a:latin typeface="Meiryo UI"/>
                <a:ea typeface="Meiryo UI"/>
              </a:rPr>
              <a:t>課題整理ワークシートから活動計画書の作成②</a:t>
            </a:r>
            <a:endParaRPr lang="en-US" sz="2400" b="0" strike="noStrike" spc="-1" dirty="0">
              <a:solidFill>
                <a:srgbClr val="000000"/>
              </a:solidFill>
              <a:latin typeface="Calibri"/>
            </a:endParaRPr>
          </a:p>
        </p:txBody>
      </p:sp>
      <p:pic>
        <p:nvPicPr>
          <p:cNvPr id="19" name="図 18">
            <a:extLst>
              <a:ext uri="{FF2B5EF4-FFF2-40B4-BE49-F238E27FC236}">
                <a16:creationId xmlns:a16="http://schemas.microsoft.com/office/drawing/2014/main" id="{4C53E81C-3525-4992-938A-1B055F0551B2}"/>
              </a:ext>
            </a:extLst>
          </p:cNvPr>
          <p:cNvPicPr>
            <a:picLocks noChangeAspect="1"/>
          </p:cNvPicPr>
          <p:nvPr/>
        </p:nvPicPr>
        <p:blipFill rotWithShape="1">
          <a:blip r:embed="rId2"/>
          <a:srcRect l="9616" r="9536"/>
          <a:stretch/>
        </p:blipFill>
        <p:spPr>
          <a:xfrm>
            <a:off x="4592732" y="1818662"/>
            <a:ext cx="5091249" cy="3542317"/>
          </a:xfrm>
          <a:prstGeom prst="rect">
            <a:avLst/>
          </a:prstGeom>
          <a:ln>
            <a:solidFill>
              <a:schemeClr val="bg1">
                <a:lumMod val="50000"/>
              </a:schemeClr>
            </a:solidFill>
          </a:ln>
        </p:spPr>
      </p:pic>
      <p:pic>
        <p:nvPicPr>
          <p:cNvPr id="20" name="図 19">
            <a:extLst>
              <a:ext uri="{FF2B5EF4-FFF2-40B4-BE49-F238E27FC236}">
                <a16:creationId xmlns:a16="http://schemas.microsoft.com/office/drawing/2014/main" id="{1C6F7B3F-A9F9-4DD6-AF9A-0B94FB401FB0}"/>
              </a:ext>
            </a:extLst>
          </p:cNvPr>
          <p:cNvPicPr>
            <a:picLocks noChangeAspect="1"/>
          </p:cNvPicPr>
          <p:nvPr/>
        </p:nvPicPr>
        <p:blipFill rotWithShape="1">
          <a:blip r:embed="rId3"/>
          <a:srcRect l="25285" t="18802" r="7840" b="8003"/>
          <a:stretch/>
        </p:blipFill>
        <p:spPr>
          <a:xfrm>
            <a:off x="226728" y="1054330"/>
            <a:ext cx="3472867" cy="2302662"/>
          </a:xfrm>
          <a:prstGeom prst="rect">
            <a:avLst/>
          </a:prstGeom>
        </p:spPr>
      </p:pic>
      <p:pic>
        <p:nvPicPr>
          <p:cNvPr id="21" name="図 20">
            <a:extLst>
              <a:ext uri="{FF2B5EF4-FFF2-40B4-BE49-F238E27FC236}">
                <a16:creationId xmlns:a16="http://schemas.microsoft.com/office/drawing/2014/main" id="{F9B1C8E4-FD4A-4890-A0FA-E4BBBCF2655F}"/>
              </a:ext>
            </a:extLst>
          </p:cNvPr>
          <p:cNvPicPr>
            <a:picLocks noChangeAspect="1"/>
          </p:cNvPicPr>
          <p:nvPr/>
        </p:nvPicPr>
        <p:blipFill rotWithShape="1">
          <a:blip r:embed="rId4"/>
          <a:srcRect l="25285" t="18802" r="7840" b="8003"/>
          <a:stretch/>
        </p:blipFill>
        <p:spPr>
          <a:xfrm>
            <a:off x="199395" y="3762653"/>
            <a:ext cx="3472066" cy="2302131"/>
          </a:xfrm>
          <a:prstGeom prst="rect">
            <a:avLst/>
          </a:prstGeom>
        </p:spPr>
      </p:pic>
      <p:cxnSp>
        <p:nvCxnSpPr>
          <p:cNvPr id="28" name="直線矢印コネクタ 27">
            <a:extLst>
              <a:ext uri="{FF2B5EF4-FFF2-40B4-BE49-F238E27FC236}">
                <a16:creationId xmlns:a16="http://schemas.microsoft.com/office/drawing/2014/main" id="{52EEA9DC-1D3A-42F8-8CE2-64649141F7C3}"/>
              </a:ext>
            </a:extLst>
          </p:cNvPr>
          <p:cNvCxnSpPr>
            <a:cxnSpLocks/>
          </p:cNvCxnSpPr>
          <p:nvPr/>
        </p:nvCxnSpPr>
        <p:spPr>
          <a:xfrm>
            <a:off x="2432720" y="2476583"/>
            <a:ext cx="3197623" cy="6865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5B5EDCCC-BCCF-464E-8F0C-FE5A8E25637A}"/>
              </a:ext>
            </a:extLst>
          </p:cNvPr>
          <p:cNvCxnSpPr>
            <a:cxnSpLocks/>
          </p:cNvCxnSpPr>
          <p:nvPr/>
        </p:nvCxnSpPr>
        <p:spPr>
          <a:xfrm flipV="1">
            <a:off x="2361068" y="4474108"/>
            <a:ext cx="3384020" cy="8991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四角形: 角を丸くする 29">
            <a:extLst>
              <a:ext uri="{FF2B5EF4-FFF2-40B4-BE49-F238E27FC236}">
                <a16:creationId xmlns:a16="http://schemas.microsoft.com/office/drawing/2014/main" id="{AEBBD55E-3AFF-4690-A357-141A315B9579}"/>
              </a:ext>
            </a:extLst>
          </p:cNvPr>
          <p:cNvSpPr/>
          <p:nvPr/>
        </p:nvSpPr>
        <p:spPr bwMode="auto">
          <a:xfrm>
            <a:off x="4079406" y="1822623"/>
            <a:ext cx="319252" cy="3744416"/>
          </a:xfrm>
          <a:prstGeom prst="roundRect">
            <a:avLst/>
          </a:prstGeom>
          <a:solidFill>
            <a:srgbClr val="C00000"/>
          </a:solidFill>
          <a:ln w="9525">
            <a:solidFill>
              <a:srgbClr val="B2B2B2"/>
            </a:solidFill>
            <a:miter lim="800000"/>
            <a:headEnd/>
            <a:tailEnd/>
          </a:ln>
          <a:effectLst/>
        </p:spPr>
        <p:txBody>
          <a:bodyPr vert="eaVert" wrap="none" rtlCol="0" anchor="ctr"/>
          <a:lstStyle/>
          <a:p>
            <a:pPr algn="ctr"/>
            <a:r>
              <a:rPr kumimoji="0" lang="ja-JP" altLang="en-US" sz="1800" dirty="0">
                <a:solidFill>
                  <a:schemeClr val="bg1"/>
                </a:solidFill>
                <a:latin typeface="Meiryo UI" panose="020B0604030504040204" pitchFamily="50" charset="-128"/>
                <a:ea typeface="Meiryo UI" panose="020B0604030504040204" pitchFamily="50" charset="-128"/>
              </a:rPr>
              <a:t>整理して転記</a:t>
            </a:r>
          </a:p>
        </p:txBody>
      </p:sp>
    </p:spTree>
    <p:extLst>
      <p:ext uri="{BB962C8B-B14F-4D97-AF65-F5344CB8AC3E}">
        <p14:creationId xmlns:p14="http://schemas.microsoft.com/office/powerpoint/2010/main" val="417538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511DC09-83A5-4BD2-BB2C-75200A2F8054}"/>
              </a:ext>
            </a:extLst>
          </p:cNvPr>
          <p:cNvSpPr>
            <a:spLocks noGrp="1"/>
          </p:cNvSpPr>
          <p:nvPr>
            <p:ph type="sldNum" sz="quarter" idx="12"/>
          </p:nvPr>
        </p:nvSpPr>
        <p:spPr/>
        <p:txBody>
          <a:bodyPr/>
          <a:lstStyle/>
          <a:p>
            <a:fld id="{D9550142-B990-490A-A107-ED7302A7FD52}" type="slidenum">
              <a:rPr kumimoji="1" lang="ja-JP" altLang="en-US" smtClean="0"/>
              <a:t>15</a:t>
            </a:fld>
            <a:endParaRPr kumimoji="1" lang="ja-JP" altLang="en-US" dirty="0"/>
          </a:p>
        </p:txBody>
      </p:sp>
      <p:sp>
        <p:nvSpPr>
          <p:cNvPr id="26" name="タイトル 2">
            <a:extLst>
              <a:ext uri="{FF2B5EF4-FFF2-40B4-BE49-F238E27FC236}">
                <a16:creationId xmlns:a16="http://schemas.microsoft.com/office/drawing/2014/main" id="{633FE4A8-8B94-4ACB-AC4B-C32EBE925FE2}"/>
              </a:ext>
            </a:extLst>
          </p:cNvPr>
          <p:cNvSpPr txBox="1">
            <a:spLocks/>
          </p:cNvSpPr>
          <p:nvPr/>
        </p:nvSpPr>
        <p:spPr>
          <a:xfrm>
            <a:off x="62096" y="360"/>
            <a:ext cx="9787448" cy="461665"/>
          </a:xfrm>
          <a:prstGeom prst="rect">
            <a:avLst/>
          </a:prstGeom>
        </p:spPr>
        <p:txBody>
          <a:bodyPr vert="horz" wrap="square" lIns="91440" tIns="45720" rIns="91440" bIns="45720" rtlCol="0" anchor="ctr">
            <a:spAutoFit/>
          </a:bodyPr>
          <a:lstStyle>
            <a:lvl1pPr algn="l" defTabSz="914395"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活動計画・報告エグゼクティブサマリ</a:t>
            </a:r>
          </a:p>
        </p:txBody>
      </p:sp>
      <p:grpSp>
        <p:nvGrpSpPr>
          <p:cNvPr id="28" name="グループ化 27">
            <a:extLst>
              <a:ext uri="{FF2B5EF4-FFF2-40B4-BE49-F238E27FC236}">
                <a16:creationId xmlns:a16="http://schemas.microsoft.com/office/drawing/2014/main" id="{4CDCC3B1-F491-419C-B6B4-68C5B61ECEA6}"/>
              </a:ext>
            </a:extLst>
          </p:cNvPr>
          <p:cNvGrpSpPr/>
          <p:nvPr/>
        </p:nvGrpSpPr>
        <p:grpSpPr>
          <a:xfrm>
            <a:off x="125298" y="549494"/>
            <a:ext cx="9654996" cy="6047858"/>
            <a:chOff x="125298" y="549492"/>
            <a:chExt cx="9654996" cy="6032620"/>
          </a:xfrm>
        </p:grpSpPr>
        <p:sp>
          <p:nvSpPr>
            <p:cNvPr id="29" name="正方形/長方形 28">
              <a:extLst>
                <a:ext uri="{FF2B5EF4-FFF2-40B4-BE49-F238E27FC236}">
                  <a16:creationId xmlns:a16="http://schemas.microsoft.com/office/drawing/2014/main" id="{266102D0-835D-4824-AAAA-5AF087462BF6}"/>
                </a:ext>
              </a:extLst>
            </p:cNvPr>
            <p:cNvSpPr/>
            <p:nvPr/>
          </p:nvSpPr>
          <p:spPr>
            <a:xfrm>
              <a:off x="1568624" y="1461709"/>
              <a:ext cx="4070548" cy="36685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活動計画</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565F974D-D2F4-40C0-82C7-4E100F799DB7}"/>
                </a:ext>
              </a:extLst>
            </p:cNvPr>
            <p:cNvSpPr/>
            <p:nvPr/>
          </p:nvSpPr>
          <p:spPr>
            <a:xfrm>
              <a:off x="5706988" y="1461709"/>
              <a:ext cx="4070548" cy="36685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活動結果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A4E8F05B-4632-4C23-9138-4669AAF4D2E6}"/>
                </a:ext>
              </a:extLst>
            </p:cNvPr>
            <p:cNvSpPr/>
            <p:nvPr/>
          </p:nvSpPr>
          <p:spPr>
            <a:xfrm>
              <a:off x="128464" y="1885331"/>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解決したい</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課題</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1B39D186-0D29-4CDD-AB79-16B39A21514A}"/>
                </a:ext>
              </a:extLst>
            </p:cNvPr>
            <p:cNvSpPr/>
            <p:nvPr/>
          </p:nvSpPr>
          <p:spPr>
            <a:xfrm>
              <a:off x="1568624" y="1885331"/>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解決したい課題を簡潔に記載してください。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74071383-5887-44C4-833D-5E44D5112722}"/>
                </a:ext>
              </a:extLst>
            </p:cNvPr>
            <p:cNvSpPr/>
            <p:nvPr/>
          </p:nvSpPr>
          <p:spPr>
            <a:xfrm>
              <a:off x="5706988" y="1885331"/>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0E7B64BB-6F4E-4B4D-8651-3CF1E023E5CA}"/>
                </a:ext>
              </a:extLst>
            </p:cNvPr>
            <p:cNvSpPr/>
            <p:nvPr/>
          </p:nvSpPr>
          <p:spPr>
            <a:xfrm>
              <a:off x="128464" y="3268723"/>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課題解決に</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向けた対策</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2763555F-66B6-4BDC-948B-701D962F0AE3}"/>
                </a:ext>
              </a:extLst>
            </p:cNvPr>
            <p:cNvSpPr/>
            <p:nvPr/>
          </p:nvSpPr>
          <p:spPr>
            <a:xfrm>
              <a:off x="1568624" y="3268723"/>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打つべき対策を簡潔に記載してください。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2E511483-DF1E-44C4-BE1A-10D666A97088}"/>
                </a:ext>
              </a:extLst>
            </p:cNvPr>
            <p:cNvSpPr/>
            <p:nvPr/>
          </p:nvSpPr>
          <p:spPr>
            <a:xfrm>
              <a:off x="5706988" y="3268723"/>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4E4870F3-90E8-4288-A49A-93201DAB0338}"/>
                </a:ext>
              </a:extLst>
            </p:cNvPr>
            <p:cNvSpPr/>
            <p:nvPr/>
          </p:nvSpPr>
          <p:spPr>
            <a:xfrm>
              <a:off x="128464" y="4636875"/>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課題解決に</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よる効果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35123FF7-A532-4C52-B9ED-7278B9F7E60D}"/>
                </a:ext>
              </a:extLst>
            </p:cNvPr>
            <p:cNvSpPr/>
            <p:nvPr/>
          </p:nvSpPr>
          <p:spPr>
            <a:xfrm>
              <a:off x="1568624" y="4636875"/>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期待する効果を簡潔に記載してください。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CD0671FB-0272-4229-8327-D6D3DBEDF540}"/>
                </a:ext>
              </a:extLst>
            </p:cNvPr>
            <p:cNvSpPr/>
            <p:nvPr/>
          </p:nvSpPr>
          <p:spPr>
            <a:xfrm>
              <a:off x="5706988" y="4636875"/>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5F069410-AD61-4A90-A43A-37C9BD84C6BC}"/>
                </a:ext>
              </a:extLst>
            </p:cNvPr>
            <p:cNvSpPr/>
            <p:nvPr/>
          </p:nvSpPr>
          <p:spPr>
            <a:xfrm>
              <a:off x="125298" y="6048640"/>
              <a:ext cx="1375872" cy="53347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今後の活動</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497330D8-A235-41AE-A5B0-1EC0F7A19411}"/>
                </a:ext>
              </a:extLst>
            </p:cNvPr>
            <p:cNvSpPr/>
            <p:nvPr/>
          </p:nvSpPr>
          <p:spPr>
            <a:xfrm>
              <a:off x="1501216" y="6053111"/>
              <a:ext cx="8275912" cy="5279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4A57D73A-7036-49B6-877B-3C3C844A8EB9}"/>
                </a:ext>
              </a:extLst>
            </p:cNvPr>
            <p:cNvSpPr/>
            <p:nvPr/>
          </p:nvSpPr>
          <p:spPr>
            <a:xfrm>
              <a:off x="128465" y="549492"/>
              <a:ext cx="1376254" cy="371131"/>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テーマ</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B1F143C8-07A5-4FE2-99DC-923F73651B94}"/>
                </a:ext>
              </a:extLst>
            </p:cNvPr>
            <p:cNvSpPr/>
            <p:nvPr/>
          </p:nvSpPr>
          <p:spPr>
            <a:xfrm>
              <a:off x="1504335" y="554927"/>
              <a:ext cx="8275959" cy="363076"/>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　</a:t>
              </a: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わかりやすいテーマを設定してください</a:t>
              </a:r>
              <a:endParaRPr lang="ja-JP" altLang="ja-JP" sz="1400" b="1" kern="100" dirty="0">
                <a:solidFill>
                  <a:srgbClr val="C00000"/>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06A63398-B8F0-48D0-84F6-0483AF6AAB99}"/>
                </a:ext>
              </a:extLst>
            </p:cNvPr>
            <p:cNvSpPr/>
            <p:nvPr/>
          </p:nvSpPr>
          <p:spPr>
            <a:xfrm>
              <a:off x="128464" y="980728"/>
              <a:ext cx="1375872" cy="366581"/>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対象業務</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領域</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60A1F50E-D875-459E-BC55-73DAB63C3C27}"/>
                </a:ext>
              </a:extLst>
            </p:cNvPr>
            <p:cNvSpPr/>
            <p:nvPr/>
          </p:nvSpPr>
          <p:spPr>
            <a:xfrm>
              <a:off x="1504382" y="984232"/>
              <a:ext cx="8275912" cy="363077"/>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　</a:t>
              </a: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対象となる業務を設定してください（例）生産業務、会計業務、経営企画業務　など</a:t>
              </a:r>
              <a:endParaRPr lang="ja-JP" altLang="ja-JP" sz="1400" b="1" kern="100" dirty="0">
                <a:solidFill>
                  <a:srgbClr val="C0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7202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16</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ja-JP" altLang="en-US" sz="2400" b="1" kern="0" dirty="0">
                <a:solidFill>
                  <a:prstClr val="black"/>
                </a:solidFill>
                <a:latin typeface="Meiryo UI" panose="020B0604030504040204" pitchFamily="50" charset="-128"/>
                <a:ea typeface="Meiryo UI" panose="020B0604030504040204" pitchFamily="50" charset="-128"/>
              </a:rPr>
              <a:t>活動計画・報告書</a:t>
            </a:r>
            <a:r>
              <a:rPr lang="ja-JP" altLang="en-US" dirty="0"/>
              <a:t>：</a:t>
            </a:r>
            <a:r>
              <a:rPr lang="en-US" altLang="ja-JP" dirty="0"/>
              <a:t>#1-</a:t>
            </a:r>
            <a:r>
              <a:rPr lang="ja-JP" altLang="en-US" dirty="0"/>
              <a:t>全体像の整理 ①</a:t>
            </a:r>
            <a:endParaRPr kumimoji="1" lang="ja-JP" altLang="en-US" dirty="0"/>
          </a:p>
        </p:txBody>
      </p:sp>
      <p:grpSp>
        <p:nvGrpSpPr>
          <p:cNvPr id="3" name="グループ化 2">
            <a:extLst>
              <a:ext uri="{FF2B5EF4-FFF2-40B4-BE49-F238E27FC236}">
                <a16:creationId xmlns:a16="http://schemas.microsoft.com/office/drawing/2014/main" id="{D00999BB-5943-49E8-A14E-031D1565F49D}"/>
              </a:ext>
            </a:extLst>
          </p:cNvPr>
          <p:cNvGrpSpPr/>
          <p:nvPr/>
        </p:nvGrpSpPr>
        <p:grpSpPr>
          <a:xfrm>
            <a:off x="128464" y="620688"/>
            <a:ext cx="9649070" cy="5904661"/>
            <a:chOff x="128464" y="1484783"/>
            <a:chExt cx="9649070" cy="5040566"/>
          </a:xfrm>
        </p:grpSpPr>
        <p:sp>
          <p:nvSpPr>
            <p:cNvPr id="126" name="正方形/長方形 125">
              <a:extLst>
                <a:ext uri="{FF2B5EF4-FFF2-40B4-BE49-F238E27FC236}">
                  <a16:creationId xmlns:a16="http://schemas.microsoft.com/office/drawing/2014/main" id="{D74C3F0E-8180-4303-84DC-E9F1003CB454}"/>
                </a:ext>
              </a:extLst>
            </p:cNvPr>
            <p:cNvSpPr/>
            <p:nvPr/>
          </p:nvSpPr>
          <p:spPr>
            <a:xfrm>
              <a:off x="5167476" y="1484783"/>
              <a:ext cx="4610058" cy="392247"/>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現状と</a:t>
              </a:r>
              <a:r>
                <a:rPr lang="en-US" altLang="ja-JP" sz="1400" b="1" dirty="0">
                  <a:solidFill>
                    <a:schemeClr val="bg1"/>
                  </a:solidFill>
                  <a:latin typeface="Meiryo UI" panose="020B0604030504040204" pitchFamily="50" charset="-128"/>
                  <a:ea typeface="Meiryo UI" panose="020B0604030504040204" pitchFamily="50" charset="-128"/>
                </a:rPr>
                <a:t>GAP</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原因）</a:t>
              </a:r>
              <a:r>
                <a:rPr lang="en-US" altLang="ja-JP" sz="1400" b="1" dirty="0">
                  <a:solidFill>
                    <a:schemeClr val="bg1"/>
                  </a:solidFill>
                  <a:latin typeface="Meiryo UI" panose="020B0604030504040204" pitchFamily="50" charset="-128"/>
                  <a:ea typeface="Meiryo UI" panose="020B0604030504040204" pitchFamily="50" charset="-128"/>
                </a:rPr>
                <a:t>】</a:t>
              </a:r>
            </a:p>
          </p:txBody>
        </p:sp>
        <p:grpSp>
          <p:nvGrpSpPr>
            <p:cNvPr id="6" name="グループ化 5">
              <a:extLst>
                <a:ext uri="{FF2B5EF4-FFF2-40B4-BE49-F238E27FC236}">
                  <a16:creationId xmlns:a16="http://schemas.microsoft.com/office/drawing/2014/main" id="{4255883A-347D-4A28-9674-CAD60D7B2B15}"/>
                </a:ext>
              </a:extLst>
            </p:cNvPr>
            <p:cNvGrpSpPr/>
            <p:nvPr/>
          </p:nvGrpSpPr>
          <p:grpSpPr>
            <a:xfrm>
              <a:off x="128464" y="1484783"/>
              <a:ext cx="9649070" cy="5040566"/>
              <a:chOff x="128464" y="1484783"/>
              <a:chExt cx="9649070" cy="4165859"/>
            </a:xfrm>
          </p:grpSpPr>
          <p:sp>
            <p:nvSpPr>
              <p:cNvPr id="127" name="正方形/長方形 126">
                <a:extLst>
                  <a:ext uri="{FF2B5EF4-FFF2-40B4-BE49-F238E27FC236}">
                    <a16:creationId xmlns:a16="http://schemas.microsoft.com/office/drawing/2014/main" id="{750DA70F-8E2E-4DCD-BE1B-1474C3097381}"/>
                  </a:ext>
                </a:extLst>
              </p:cNvPr>
              <p:cNvSpPr/>
              <p:nvPr/>
            </p:nvSpPr>
            <p:spPr>
              <a:xfrm>
                <a:off x="5167476" y="1808962"/>
                <a:ext cx="4610058" cy="38416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あるべき姿と現状の</a:t>
                </a:r>
                <a:r>
                  <a:rPr lang="en-US" altLang="ja-JP" sz="1400" b="1" kern="100" dirty="0">
                    <a:solidFill>
                      <a:srgbClr val="C00000"/>
                    </a:solidFill>
                    <a:latin typeface="Meiryo UI" panose="020B0604030504040204" pitchFamily="50" charset="-128"/>
                    <a:ea typeface="Meiryo UI" panose="020B0604030504040204" pitchFamily="50" charset="-128"/>
                  </a:rPr>
                  <a:t>GAP</a:t>
                </a:r>
                <a:r>
                  <a:rPr lang="ja-JP" altLang="en-US" sz="1400" b="1" kern="100" dirty="0">
                    <a:solidFill>
                      <a:srgbClr val="C00000"/>
                    </a:solidFill>
                    <a:latin typeface="Meiryo UI" panose="020B0604030504040204" pitchFamily="50" charset="-128"/>
                    <a:ea typeface="Meiryo UI" panose="020B0604030504040204" pitchFamily="50" charset="-128"/>
                  </a:rPr>
                  <a:t>をわかりやすく記載してください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a:p>
                <a:pPr>
                  <a:spcAft>
                    <a:spcPts val="0"/>
                  </a:spcAft>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a:t>
                </a:r>
                <a:r>
                  <a:rPr lang="en-US" altLang="ja-JP" sz="1400" b="1" kern="100" dirty="0">
                    <a:solidFill>
                      <a:srgbClr val="C00000"/>
                    </a:solidFill>
                    <a:latin typeface="Meiryo UI" panose="020B0604030504040204" pitchFamily="50" charset="-128"/>
                    <a:ea typeface="Meiryo UI" panose="020B0604030504040204" pitchFamily="50" charset="-128"/>
                  </a:rPr>
                  <a:t>GAP</a:t>
                </a:r>
                <a:r>
                  <a:rPr lang="ja-JP" altLang="en-US" sz="1400" b="1" kern="100" dirty="0">
                    <a:solidFill>
                      <a:srgbClr val="C00000"/>
                    </a:solidFill>
                    <a:latin typeface="Meiryo UI" panose="020B0604030504040204" pitchFamily="50" charset="-128"/>
                    <a:ea typeface="Meiryo UI" panose="020B0604030504040204" pitchFamily="50" charset="-128"/>
                  </a:rPr>
                  <a:t>が生じている原因を合わせて記載してください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BE23F806-685D-4D37-93B2-9F8A518EA74C}"/>
                  </a:ext>
                </a:extLst>
              </p:cNvPr>
              <p:cNvGrpSpPr/>
              <p:nvPr/>
            </p:nvGrpSpPr>
            <p:grpSpPr>
              <a:xfrm>
                <a:off x="128464" y="1484783"/>
                <a:ext cx="4608512" cy="4165859"/>
                <a:chOff x="128464" y="1484783"/>
                <a:chExt cx="2883872" cy="4165859"/>
              </a:xfrm>
            </p:grpSpPr>
            <p:sp>
              <p:nvSpPr>
                <p:cNvPr id="124" name="正方形/長方形 123">
                  <a:extLst>
                    <a:ext uri="{FF2B5EF4-FFF2-40B4-BE49-F238E27FC236}">
                      <a16:creationId xmlns:a16="http://schemas.microsoft.com/office/drawing/2014/main" id="{9BBA74F8-4465-45E9-935B-9AE60779FCC8}"/>
                    </a:ext>
                  </a:extLst>
                </p:cNvPr>
                <p:cNvSpPr/>
                <p:nvPr/>
              </p:nvSpPr>
              <p:spPr>
                <a:xfrm>
                  <a:off x="128464" y="1484783"/>
                  <a:ext cx="2883872" cy="324179"/>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あるべき姿</a:t>
                  </a:r>
                  <a:r>
                    <a:rPr lang="en-US" altLang="ja-JP" sz="1400" b="1" dirty="0">
                      <a:solidFill>
                        <a:schemeClr val="bg1"/>
                      </a:solidFill>
                      <a:latin typeface="Meiryo UI" panose="020B0604030504040204" pitchFamily="50" charset="-128"/>
                      <a:ea typeface="Meiryo UI" panose="020B0604030504040204" pitchFamily="50" charset="-128"/>
                    </a:rPr>
                    <a:t>】</a:t>
                  </a:r>
                </a:p>
              </p:txBody>
            </p:sp>
            <p:sp>
              <p:nvSpPr>
                <p:cNvPr id="125" name="正方形/長方形 124">
                  <a:extLst>
                    <a:ext uri="{FF2B5EF4-FFF2-40B4-BE49-F238E27FC236}">
                      <a16:creationId xmlns:a16="http://schemas.microsoft.com/office/drawing/2014/main" id="{9D659834-9BD3-434F-B229-DBE85984EF0D}"/>
                    </a:ext>
                  </a:extLst>
                </p:cNvPr>
                <p:cNvSpPr/>
                <p:nvPr/>
              </p:nvSpPr>
              <p:spPr>
                <a:xfrm>
                  <a:off x="128464" y="1808962"/>
                  <a:ext cx="2883872" cy="38416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id="{7F1BF769-CFF3-41C3-A33F-592475F85ADC}"/>
                    </a:ext>
                  </a:extLst>
                </p:cNvPr>
                <p:cNvSpPr/>
                <p:nvPr/>
              </p:nvSpPr>
              <p:spPr>
                <a:xfrm>
                  <a:off x="205797" y="1928322"/>
                  <a:ext cx="272920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一言でいうと</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29" name="正方形/長方形 128">
                  <a:extLst>
                    <a:ext uri="{FF2B5EF4-FFF2-40B4-BE49-F238E27FC236}">
                      <a16:creationId xmlns:a16="http://schemas.microsoft.com/office/drawing/2014/main" id="{F256BDBE-EB81-4D5C-886D-AFF4BEC0E904}"/>
                    </a:ext>
                  </a:extLst>
                </p:cNvPr>
                <p:cNvSpPr/>
                <p:nvPr/>
              </p:nvSpPr>
              <p:spPr>
                <a:xfrm>
                  <a:off x="205797" y="2178271"/>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理想とされる実現の姿を設定してください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sp>
              <p:nvSpPr>
                <p:cNvPr id="130" name="正方形/長方形 129">
                  <a:extLst>
                    <a:ext uri="{FF2B5EF4-FFF2-40B4-BE49-F238E27FC236}">
                      <a16:creationId xmlns:a16="http://schemas.microsoft.com/office/drawing/2014/main" id="{21D84D9C-E703-4121-8A3B-22FB9C10D690}"/>
                    </a:ext>
                  </a:extLst>
                </p:cNvPr>
                <p:cNvSpPr/>
                <p:nvPr/>
              </p:nvSpPr>
              <p:spPr>
                <a:xfrm>
                  <a:off x="202112" y="3162846"/>
                  <a:ext cx="273657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誰が、どう、うれしい？</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1" name="正方形/長方形 130">
                  <a:extLst>
                    <a:ext uri="{FF2B5EF4-FFF2-40B4-BE49-F238E27FC236}">
                      <a16:creationId xmlns:a16="http://schemas.microsoft.com/office/drawing/2014/main" id="{0FD24FEB-F943-4D39-BC77-DA1D6E0F1535}"/>
                    </a:ext>
                  </a:extLst>
                </p:cNvPr>
                <p:cNvSpPr/>
                <p:nvPr/>
              </p:nvSpPr>
              <p:spPr>
                <a:xfrm>
                  <a:off x="205797" y="3412795"/>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なるべく明確に設定してください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a:p>
                  <a:pPr>
                    <a:spcAft>
                      <a:spcPts val="0"/>
                    </a:spcAft>
                    <a:tabLst>
                      <a:tab pos="228600" algn="l"/>
                    </a:tabLst>
                  </a:pPr>
                  <a:r>
                    <a:rPr lang="ja-JP" altLang="en-US" sz="1400" b="1" kern="100" dirty="0">
                      <a:solidFill>
                        <a:srgbClr val="C00000"/>
                      </a:solidFill>
                      <a:latin typeface="Meiryo UI" panose="020B0604030504040204" pitchFamily="50" charset="-128"/>
                      <a:ea typeface="Meiryo UI" panose="020B0604030504040204" pitchFamily="50" charset="-128"/>
                    </a:rPr>
                    <a:t>（例）経営者、管理者、担当者、顧客、仕入先 など</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sp>
              <p:nvSpPr>
                <p:cNvPr id="132" name="正方形/長方形 131">
                  <a:extLst>
                    <a:ext uri="{FF2B5EF4-FFF2-40B4-BE49-F238E27FC236}">
                      <a16:creationId xmlns:a16="http://schemas.microsoft.com/office/drawing/2014/main" id="{A7B1ABD3-0B0A-4BF3-9E6C-B811FE50E82C}"/>
                    </a:ext>
                  </a:extLst>
                </p:cNvPr>
                <p:cNvSpPr/>
                <p:nvPr/>
              </p:nvSpPr>
              <p:spPr>
                <a:xfrm>
                  <a:off x="205797" y="4413583"/>
                  <a:ext cx="272920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どの指標にどの程度貢献する？</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3" name="正方形/長方形 132">
                  <a:extLst>
                    <a:ext uri="{FF2B5EF4-FFF2-40B4-BE49-F238E27FC236}">
                      <a16:creationId xmlns:a16="http://schemas.microsoft.com/office/drawing/2014/main" id="{B8B3144B-6629-43E5-A018-3250B704ADEC}"/>
                    </a:ext>
                  </a:extLst>
                </p:cNvPr>
                <p:cNvSpPr/>
                <p:nvPr/>
              </p:nvSpPr>
              <p:spPr>
                <a:xfrm>
                  <a:off x="205797" y="4663532"/>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可能でしたら、定量的な数値目標を設定してください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a:p>
                  <a:pPr>
                    <a:spcAft>
                      <a:spcPts val="0"/>
                    </a:spcAft>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難しい場合は、定性的な目標でも問題ありません</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grpSp>
        </p:grpSp>
        <p:sp>
          <p:nvSpPr>
            <p:cNvPr id="141" name="二等辺三角形 140">
              <a:extLst>
                <a:ext uri="{FF2B5EF4-FFF2-40B4-BE49-F238E27FC236}">
                  <a16:creationId xmlns:a16="http://schemas.microsoft.com/office/drawing/2014/main" id="{2076CDBB-EB2B-4992-9AB2-D9C5F8458910}"/>
                </a:ext>
              </a:extLst>
            </p:cNvPr>
            <p:cNvSpPr/>
            <p:nvPr/>
          </p:nvSpPr>
          <p:spPr>
            <a:xfrm rot="5222001">
              <a:off x="4909095" y="2305010"/>
              <a:ext cx="86262" cy="136007"/>
            </a:xfrm>
            <a:prstGeom prst="triangle">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buFont typeface="Arial" panose="020B0604020202020204" pitchFamily="34" charset="0"/>
                <a:buChar char="•"/>
              </a:pPr>
              <a:endParaRPr lang="ja-JP" altLang="en-US" sz="1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53617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17</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ja-JP" altLang="en-US" sz="2400" b="1" kern="0" dirty="0">
                <a:solidFill>
                  <a:prstClr val="black"/>
                </a:solidFill>
                <a:latin typeface="Meiryo UI" panose="020B0604030504040204" pitchFamily="50" charset="-128"/>
                <a:ea typeface="Meiryo UI" panose="020B0604030504040204" pitchFamily="50" charset="-128"/>
              </a:rPr>
              <a:t>活動計画・報告書</a:t>
            </a:r>
            <a:r>
              <a:rPr lang="ja-JP" altLang="en-US" dirty="0"/>
              <a:t>：</a:t>
            </a:r>
            <a:r>
              <a:rPr lang="en-US" altLang="ja-JP" dirty="0"/>
              <a:t>#1-</a:t>
            </a:r>
            <a:r>
              <a:rPr lang="ja-JP" altLang="en-US" dirty="0"/>
              <a:t>全体像の整理 ②</a:t>
            </a:r>
            <a:endParaRPr kumimoji="1" lang="ja-JP" altLang="en-US" dirty="0"/>
          </a:p>
        </p:txBody>
      </p:sp>
      <p:grpSp>
        <p:nvGrpSpPr>
          <p:cNvPr id="3" name="グループ化 2">
            <a:extLst>
              <a:ext uri="{FF2B5EF4-FFF2-40B4-BE49-F238E27FC236}">
                <a16:creationId xmlns:a16="http://schemas.microsoft.com/office/drawing/2014/main" id="{C39AAE1E-38C2-4EC5-B80D-70EC4B4D11FF}"/>
              </a:ext>
            </a:extLst>
          </p:cNvPr>
          <p:cNvGrpSpPr/>
          <p:nvPr/>
        </p:nvGrpSpPr>
        <p:grpSpPr>
          <a:xfrm>
            <a:off x="128465" y="620687"/>
            <a:ext cx="9649070" cy="5949860"/>
            <a:chOff x="128465" y="1484782"/>
            <a:chExt cx="9649070" cy="5085765"/>
          </a:xfrm>
        </p:grpSpPr>
        <p:grpSp>
          <p:nvGrpSpPr>
            <p:cNvPr id="4" name="グループ化 3">
              <a:extLst>
                <a:ext uri="{FF2B5EF4-FFF2-40B4-BE49-F238E27FC236}">
                  <a16:creationId xmlns:a16="http://schemas.microsoft.com/office/drawing/2014/main" id="{F980E42B-F14D-4E33-BF28-9DE16DD90E3C}"/>
                </a:ext>
              </a:extLst>
            </p:cNvPr>
            <p:cNvGrpSpPr/>
            <p:nvPr/>
          </p:nvGrpSpPr>
          <p:grpSpPr>
            <a:xfrm>
              <a:off x="141886" y="5661248"/>
              <a:ext cx="9619304" cy="909299"/>
              <a:chOff x="4949140" y="5814537"/>
              <a:chExt cx="4747974" cy="659462"/>
            </a:xfrm>
          </p:grpSpPr>
          <p:sp>
            <p:nvSpPr>
              <p:cNvPr id="138" name="正方形/長方形 137">
                <a:extLst>
                  <a:ext uri="{FF2B5EF4-FFF2-40B4-BE49-F238E27FC236}">
                    <a16:creationId xmlns:a16="http://schemas.microsoft.com/office/drawing/2014/main" id="{86633821-F860-48D1-B1CB-856FD7EC1243}"/>
                  </a:ext>
                </a:extLst>
              </p:cNvPr>
              <p:cNvSpPr/>
              <p:nvPr/>
            </p:nvSpPr>
            <p:spPr>
              <a:xfrm>
                <a:off x="5500292" y="5814537"/>
                <a:ext cx="4196822" cy="659462"/>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a:t>
                </a:r>
                <a:r>
                  <a:rPr lang="en-US" altLang="ja-JP" sz="1400" b="1" kern="100" dirty="0">
                    <a:solidFill>
                      <a:srgbClr val="C00000"/>
                    </a:solidFill>
                    <a:latin typeface="Meiryo UI" panose="020B0604030504040204" pitchFamily="50" charset="-128"/>
                    <a:ea typeface="Meiryo UI" panose="020B0604030504040204" pitchFamily="50" charset="-128"/>
                  </a:rPr>
                  <a:t>3</a:t>
                </a:r>
                <a:r>
                  <a:rPr lang="ja-JP" altLang="en-US" sz="1400" b="1" kern="100" dirty="0">
                    <a:solidFill>
                      <a:srgbClr val="C00000"/>
                    </a:solidFill>
                    <a:latin typeface="Meiryo UI" panose="020B0604030504040204" pitchFamily="50" charset="-128"/>
                    <a:ea typeface="Meiryo UI" panose="020B0604030504040204" pitchFamily="50" charset="-128"/>
                  </a:rPr>
                  <a:t>年を目安に達成したい目標を設定してください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sp>
            <p:nvSpPr>
              <p:cNvPr id="140" name="正方形/長方形 139">
                <a:extLst>
                  <a:ext uri="{FF2B5EF4-FFF2-40B4-BE49-F238E27FC236}">
                    <a16:creationId xmlns:a16="http://schemas.microsoft.com/office/drawing/2014/main" id="{B90EA722-A2D7-40D0-AE81-84A406922719}"/>
                  </a:ext>
                </a:extLst>
              </p:cNvPr>
              <p:cNvSpPr/>
              <p:nvPr/>
            </p:nvSpPr>
            <p:spPr>
              <a:xfrm>
                <a:off x="4949140" y="5814537"/>
                <a:ext cx="551152" cy="65946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中期</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目標</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sp>
          <p:nvSpPr>
            <p:cNvPr id="126" name="正方形/長方形 125">
              <a:extLst>
                <a:ext uri="{FF2B5EF4-FFF2-40B4-BE49-F238E27FC236}">
                  <a16:creationId xmlns:a16="http://schemas.microsoft.com/office/drawing/2014/main" id="{D74C3F0E-8180-4303-84DC-E9F1003CB454}"/>
                </a:ext>
              </a:extLst>
            </p:cNvPr>
            <p:cNvSpPr/>
            <p:nvPr/>
          </p:nvSpPr>
          <p:spPr>
            <a:xfrm>
              <a:off x="128465" y="1484782"/>
              <a:ext cx="9649070" cy="394618"/>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【GAP</a:t>
              </a:r>
              <a:r>
                <a:rPr lang="ja-JP" altLang="en-US" sz="1400" b="1" dirty="0">
                  <a:solidFill>
                    <a:schemeClr val="bg1"/>
                  </a:solidFill>
                  <a:latin typeface="Meiryo UI" panose="020B0604030504040204" pitchFamily="50" charset="-128"/>
                  <a:ea typeface="Meiryo UI" panose="020B0604030504040204" pitchFamily="50" charset="-128"/>
                </a:rPr>
                <a:t>を埋める解決策</a:t>
              </a:r>
              <a:r>
                <a:rPr lang="en-US" altLang="ja-JP" sz="1400" b="1" dirty="0">
                  <a:solidFill>
                    <a:schemeClr val="bg1"/>
                  </a:solidFill>
                  <a:latin typeface="Meiryo UI" panose="020B0604030504040204" pitchFamily="50" charset="-128"/>
                  <a:ea typeface="Meiryo UI" panose="020B0604030504040204" pitchFamily="50" charset="-128"/>
                </a:rPr>
                <a:t>】</a:t>
              </a:r>
            </a:p>
          </p:txBody>
        </p:sp>
        <p:sp>
          <p:nvSpPr>
            <p:cNvPr id="127" name="正方形/長方形 126">
              <a:extLst>
                <a:ext uri="{FF2B5EF4-FFF2-40B4-BE49-F238E27FC236}">
                  <a16:creationId xmlns:a16="http://schemas.microsoft.com/office/drawing/2014/main" id="{750DA70F-8E2E-4DCD-BE1B-1474C3097381}"/>
                </a:ext>
              </a:extLst>
            </p:cNvPr>
            <p:cNvSpPr/>
            <p:nvPr/>
          </p:nvSpPr>
          <p:spPr>
            <a:xfrm>
              <a:off x="128465" y="1864352"/>
              <a:ext cx="9649070" cy="264476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前述の</a:t>
              </a:r>
              <a:r>
                <a:rPr lang="en-US" altLang="ja-JP" sz="1400" b="1" kern="100" dirty="0">
                  <a:solidFill>
                    <a:srgbClr val="C00000"/>
                  </a:solidFill>
                  <a:latin typeface="Meiryo UI" panose="020B0604030504040204" pitchFamily="50" charset="-128"/>
                  <a:ea typeface="Meiryo UI" panose="020B0604030504040204" pitchFamily="50" charset="-128"/>
                </a:rPr>
                <a:t>GAP</a:t>
              </a:r>
              <a:r>
                <a:rPr lang="ja-JP" altLang="en-US" sz="1400" b="1" kern="100" dirty="0">
                  <a:solidFill>
                    <a:srgbClr val="C00000"/>
                  </a:solidFill>
                  <a:latin typeface="Meiryo UI" panose="020B0604030504040204" pitchFamily="50" charset="-128"/>
                  <a:ea typeface="Meiryo UI" panose="020B0604030504040204" pitchFamily="50" charset="-128"/>
                </a:rPr>
                <a:t>の解決策を具体的に記載してください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E52C7AEC-2791-42AB-9DC8-49186B95842A}"/>
                </a:ext>
              </a:extLst>
            </p:cNvPr>
            <p:cNvGrpSpPr/>
            <p:nvPr/>
          </p:nvGrpSpPr>
          <p:grpSpPr>
            <a:xfrm>
              <a:off x="144810" y="4653135"/>
              <a:ext cx="9616379" cy="909299"/>
              <a:chOff x="144810" y="4653136"/>
              <a:chExt cx="9616379" cy="659462"/>
            </a:xfrm>
          </p:grpSpPr>
          <p:sp>
            <p:nvSpPr>
              <p:cNvPr id="29" name="正方形/長方形 28">
                <a:extLst>
                  <a:ext uri="{FF2B5EF4-FFF2-40B4-BE49-F238E27FC236}">
                    <a16:creationId xmlns:a16="http://schemas.microsoft.com/office/drawing/2014/main" id="{670F26F8-959D-4F4B-901C-E8A611394371}"/>
                  </a:ext>
                </a:extLst>
              </p:cNvPr>
              <p:cNvSpPr/>
              <p:nvPr/>
            </p:nvSpPr>
            <p:spPr>
              <a:xfrm>
                <a:off x="144810" y="4653136"/>
                <a:ext cx="1113698" cy="65946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短期</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目標</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18697AFB-24B1-4B46-9F94-F7F626402D1F}"/>
                  </a:ext>
                </a:extLst>
              </p:cNvPr>
              <p:cNvSpPr/>
              <p:nvPr/>
            </p:nvSpPr>
            <p:spPr>
              <a:xfrm>
                <a:off x="1258508" y="4653136"/>
                <a:ext cx="8502681" cy="659462"/>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b="1" kern="100" dirty="0">
                    <a:solidFill>
                      <a:srgbClr val="C00000"/>
                    </a:solidFill>
                    <a:latin typeface="Meiryo UI" panose="020B0604030504040204" pitchFamily="50" charset="-128"/>
                    <a:ea typeface="Meiryo UI" panose="020B0604030504040204" pitchFamily="50" charset="-128"/>
                  </a:rPr>
                  <a:t>※</a:t>
                </a:r>
                <a:r>
                  <a:rPr lang="ja-JP" altLang="en-US" sz="1400" b="1" kern="100" dirty="0">
                    <a:solidFill>
                      <a:srgbClr val="C00000"/>
                    </a:solidFill>
                    <a:latin typeface="Meiryo UI" panose="020B0604030504040204" pitchFamily="50" charset="-128"/>
                    <a:ea typeface="Meiryo UI" panose="020B0604030504040204" pitchFamily="50" charset="-128"/>
                  </a:rPr>
                  <a:t> 年度内の目標を設定してください</a:t>
                </a:r>
                <a:endParaRPr lang="en-US" altLang="ja-JP" sz="1400" b="1" kern="100" dirty="0">
                  <a:solidFill>
                    <a:srgbClr val="C00000"/>
                  </a:solidFill>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139445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18</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#2-</a:t>
            </a:r>
            <a:r>
              <a:rPr lang="ja-JP" altLang="en-US" dirty="0"/>
              <a:t>可視化</a:t>
            </a:r>
            <a:r>
              <a:rPr lang="en-US" altLang="ja-JP" dirty="0"/>
              <a:t>/</a:t>
            </a:r>
            <a:r>
              <a:rPr lang="ja-JP" altLang="en-US" dirty="0"/>
              <a:t>分析対象データ</a:t>
            </a:r>
            <a:endParaRPr kumimoji="1" lang="ja-JP" altLang="en-US" dirty="0"/>
          </a:p>
        </p:txBody>
      </p:sp>
      <p:sp>
        <p:nvSpPr>
          <p:cNvPr id="27" name="正方形/長方形 26">
            <a:extLst>
              <a:ext uri="{FF2B5EF4-FFF2-40B4-BE49-F238E27FC236}">
                <a16:creationId xmlns:a16="http://schemas.microsoft.com/office/drawing/2014/main" id="{06E8FC2B-3073-4175-8BAD-F4CC7A98F791}"/>
              </a:ext>
            </a:extLst>
          </p:cNvPr>
          <p:cNvSpPr/>
          <p:nvPr/>
        </p:nvSpPr>
        <p:spPr>
          <a:xfrm>
            <a:off x="125836" y="620688"/>
            <a:ext cx="9651700"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分析対象データ</a:t>
            </a: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graphicFrame>
        <p:nvGraphicFramePr>
          <p:cNvPr id="28" name="表 8">
            <a:extLst>
              <a:ext uri="{FF2B5EF4-FFF2-40B4-BE49-F238E27FC236}">
                <a16:creationId xmlns:a16="http://schemas.microsoft.com/office/drawing/2014/main" id="{AF2E3D59-6150-4A2C-B69A-078F67EBD144}"/>
              </a:ext>
            </a:extLst>
          </p:cNvPr>
          <p:cNvGraphicFramePr>
            <a:graphicFrameLocks noGrp="1"/>
          </p:cNvGraphicFramePr>
          <p:nvPr/>
        </p:nvGraphicFramePr>
        <p:xfrm>
          <a:off x="125835" y="1001075"/>
          <a:ext cx="9649073" cy="5141244"/>
        </p:xfrm>
        <a:graphic>
          <a:graphicData uri="http://schemas.openxmlformats.org/drawingml/2006/table">
            <a:tbl>
              <a:tblPr firstRow="1" bandRow="1"/>
              <a:tblGrid>
                <a:gridCol w="1386504">
                  <a:extLst>
                    <a:ext uri="{9D8B030D-6E8A-4147-A177-3AD203B41FA5}">
                      <a16:colId xmlns:a16="http://schemas.microsoft.com/office/drawing/2014/main" val="4132394758"/>
                    </a:ext>
                  </a:extLst>
                </a:gridCol>
                <a:gridCol w="1345070">
                  <a:extLst>
                    <a:ext uri="{9D8B030D-6E8A-4147-A177-3AD203B41FA5}">
                      <a16:colId xmlns:a16="http://schemas.microsoft.com/office/drawing/2014/main" val="138210567"/>
                    </a:ext>
                  </a:extLst>
                </a:gridCol>
                <a:gridCol w="1345070">
                  <a:extLst>
                    <a:ext uri="{9D8B030D-6E8A-4147-A177-3AD203B41FA5}">
                      <a16:colId xmlns:a16="http://schemas.microsoft.com/office/drawing/2014/main" val="804469923"/>
                    </a:ext>
                  </a:extLst>
                </a:gridCol>
                <a:gridCol w="1516997">
                  <a:extLst>
                    <a:ext uri="{9D8B030D-6E8A-4147-A177-3AD203B41FA5}">
                      <a16:colId xmlns:a16="http://schemas.microsoft.com/office/drawing/2014/main" val="3810319031"/>
                    </a:ext>
                  </a:extLst>
                </a:gridCol>
                <a:gridCol w="1830507">
                  <a:extLst>
                    <a:ext uri="{9D8B030D-6E8A-4147-A177-3AD203B41FA5}">
                      <a16:colId xmlns:a16="http://schemas.microsoft.com/office/drawing/2014/main" val="2474820412"/>
                    </a:ext>
                  </a:extLst>
                </a:gridCol>
                <a:gridCol w="2224925">
                  <a:extLst>
                    <a:ext uri="{9D8B030D-6E8A-4147-A177-3AD203B41FA5}">
                      <a16:colId xmlns:a16="http://schemas.microsoft.com/office/drawing/2014/main" val="317767956"/>
                    </a:ext>
                  </a:extLst>
                </a:gridCol>
              </a:tblGrid>
              <a:tr h="563736">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対象データ</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200" b="0" dirty="0">
                          <a:solidFill>
                            <a:schemeClr val="bg1"/>
                          </a:solidFill>
                          <a:latin typeface="Meiryo UI" panose="020B0604030504040204" pitchFamily="50" charset="-128"/>
                          <a:ea typeface="Meiryo UI" panose="020B0604030504040204" pitchFamily="50" charset="-128"/>
                        </a:rPr>
                        <a:t>インプットデータ名称</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既存</a:t>
                      </a:r>
                      <a:r>
                        <a:rPr kumimoji="1" lang="en-US" altLang="ja-JP" sz="1400" dirty="0">
                          <a:solidFill>
                            <a:schemeClr val="bg1"/>
                          </a:solidFill>
                          <a:latin typeface="Meiryo UI" panose="020B0604030504040204" pitchFamily="50" charset="-128"/>
                          <a:ea typeface="Meiryo UI" panose="020B0604030504040204" pitchFamily="50" charset="-128"/>
                        </a:rPr>
                        <a:t>or</a:t>
                      </a:r>
                      <a:r>
                        <a:rPr kumimoji="1" lang="ja-JP" altLang="en-US" sz="1400" dirty="0">
                          <a:solidFill>
                            <a:schemeClr val="bg1"/>
                          </a:solidFill>
                          <a:latin typeface="Meiryo UI" panose="020B0604030504040204" pitchFamily="50" charset="-128"/>
                          <a:ea typeface="Meiryo UI" panose="020B0604030504040204" pitchFamily="50" charset="-128"/>
                        </a:rPr>
                        <a:t>新規</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既存データか、新規に収集が必要か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データ取得元</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保持システム名</a:t>
                      </a:r>
                      <a:br>
                        <a:rPr kumimoji="1" lang="en-US" altLang="ja-JP" sz="1100" b="0" dirty="0">
                          <a:solidFill>
                            <a:schemeClr val="bg1"/>
                          </a:solidFill>
                          <a:latin typeface="Meiryo UI" panose="020B0604030504040204" pitchFamily="50" charset="-128"/>
                          <a:ea typeface="Meiryo UI" panose="020B0604030504040204" pitchFamily="50" charset="-128"/>
                        </a:rPr>
                      </a:br>
                      <a:r>
                        <a:rPr kumimoji="1" lang="en-US" altLang="ja-JP" sz="1100" b="0" dirty="0">
                          <a:solidFill>
                            <a:schemeClr val="bg1"/>
                          </a:solidFill>
                          <a:latin typeface="Meiryo UI" panose="020B0604030504040204" pitchFamily="50" charset="-128"/>
                          <a:ea typeface="Meiryo UI" panose="020B0604030504040204" pitchFamily="50" charset="-128"/>
                        </a:rPr>
                        <a:t>Excel</a:t>
                      </a:r>
                      <a:r>
                        <a:rPr kumimoji="1" lang="ja-JP" altLang="en-US" sz="1100" b="0" dirty="0">
                          <a:solidFill>
                            <a:schemeClr val="bg1"/>
                          </a:solidFill>
                          <a:latin typeface="Meiryo UI" panose="020B0604030504040204" pitchFamily="50" charset="-128"/>
                          <a:ea typeface="Meiryo UI" panose="020B0604030504040204" pitchFamily="50" charset="-128"/>
                        </a:rPr>
                        <a:t>ファイル名など</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情報所有者</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誰がその情報を持っているか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データの状態</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データ量は充足するか</a:t>
                      </a:r>
                      <a:br>
                        <a:rPr kumimoji="1" lang="en-US" altLang="ja-JP" sz="1100" b="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データ品質（ばらつきなど）は問題ないか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備考</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200" b="0" dirty="0">
                          <a:solidFill>
                            <a:schemeClr val="bg1"/>
                          </a:solidFill>
                          <a:latin typeface="Meiryo UI" panose="020B0604030504040204" pitchFamily="50" charset="-128"/>
                          <a:ea typeface="Meiryo UI" panose="020B0604030504040204" pitchFamily="50" charset="-128"/>
                        </a:rPr>
                        <a:t>その他気になる点や制約事項など</a:t>
                      </a:r>
                      <a:endParaRPr kumimoji="1" lang="en-US" altLang="ja-JP"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87623034"/>
                  </a:ext>
                </a:extLst>
              </a:tr>
              <a:tr h="614838">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44846"/>
                  </a:ext>
                </a:extLst>
              </a:tr>
              <a:tr h="619781">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074713"/>
                  </a:ext>
                </a:extLst>
              </a:tr>
              <a:tr h="619781">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9234986"/>
                  </a:ext>
                </a:extLst>
              </a:tr>
              <a:tr h="619781">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5034813"/>
                  </a:ext>
                </a:extLst>
              </a:tr>
              <a:tr h="619781">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573469"/>
                  </a:ext>
                </a:extLst>
              </a:tr>
              <a:tr h="619781">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200343"/>
                  </a:ext>
                </a:extLst>
              </a:tr>
              <a:tr h="619781">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235701"/>
                  </a:ext>
                </a:extLst>
              </a:tr>
            </a:tbl>
          </a:graphicData>
        </a:graphic>
      </p:graphicFrame>
      <p:sp>
        <p:nvSpPr>
          <p:cNvPr id="6" name="正方形/長方形 5">
            <a:extLst>
              <a:ext uri="{FF2B5EF4-FFF2-40B4-BE49-F238E27FC236}">
                <a16:creationId xmlns:a16="http://schemas.microsoft.com/office/drawing/2014/main" id="{9D17E90C-1509-4390-8060-B45F5F270F54}"/>
              </a:ext>
            </a:extLst>
          </p:cNvPr>
          <p:cNvSpPr/>
          <p:nvPr/>
        </p:nvSpPr>
        <p:spPr bwMode="auto">
          <a:xfrm>
            <a:off x="168220" y="1933563"/>
            <a:ext cx="1199426" cy="4105563"/>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r>
              <a:rPr kumimoji="0" lang="ja-JP" altLang="en-US" sz="1200" b="1" dirty="0">
                <a:solidFill>
                  <a:srgbClr val="C00000"/>
                </a:solidFill>
                <a:latin typeface="Meiryo UI" panose="020B0604030504040204" pitchFamily="50" charset="-128"/>
                <a:ea typeface="Meiryo UI" panose="020B0604030504040204" pitchFamily="50" charset="-128"/>
              </a:rPr>
              <a:t>可能な範囲で具体的に記載してください</a:t>
            </a:r>
            <a:endParaRPr kumimoji="0" lang="en-US" altLang="ja-JP" sz="1200" b="1" dirty="0">
              <a:solidFill>
                <a:srgbClr val="C00000"/>
              </a:solidFill>
              <a:latin typeface="Meiryo UI" panose="020B0604030504040204" pitchFamily="50" charset="-128"/>
              <a:ea typeface="Meiryo UI" panose="020B0604030504040204" pitchFamily="50" charset="-128"/>
            </a:endParaRPr>
          </a:p>
          <a:p>
            <a:pPr algn="l"/>
            <a:br>
              <a:rPr kumimoji="0" lang="en-US" altLang="ja-JP" sz="1200" b="1" dirty="0">
                <a:solidFill>
                  <a:srgbClr val="C00000"/>
                </a:solidFill>
                <a:latin typeface="Meiryo UI" panose="020B0604030504040204" pitchFamily="50" charset="-128"/>
                <a:ea typeface="Meiryo UI" panose="020B0604030504040204" pitchFamily="50" charset="-128"/>
              </a:rPr>
            </a:br>
            <a:r>
              <a:rPr kumimoji="0" lang="ja-JP" altLang="en-US" sz="1200" b="1" dirty="0">
                <a:solidFill>
                  <a:srgbClr val="C00000"/>
                </a:solidFill>
                <a:latin typeface="Meiryo UI" panose="020B0604030504040204" pitchFamily="50" charset="-128"/>
                <a:ea typeface="Meiryo UI" panose="020B0604030504040204" pitchFamily="50" charset="-128"/>
              </a:rPr>
              <a:t>例）</a:t>
            </a:r>
            <a:endParaRPr kumimoji="0" lang="en-US" altLang="ja-JP" sz="1200" b="1" dirty="0">
              <a:solidFill>
                <a:srgbClr val="C00000"/>
              </a:solidFill>
              <a:latin typeface="Meiryo UI" panose="020B0604030504040204" pitchFamily="50" charset="-128"/>
              <a:ea typeface="Meiryo UI" panose="020B0604030504040204" pitchFamily="50" charset="-128"/>
            </a:endParaRPr>
          </a:p>
          <a:p>
            <a:pPr algn="l"/>
            <a:r>
              <a:rPr kumimoji="0" lang="ja-JP" altLang="en-US" sz="1200" b="1" dirty="0">
                <a:solidFill>
                  <a:srgbClr val="C00000"/>
                </a:solidFill>
                <a:latin typeface="Meiryo UI" panose="020B0604030504040204" pitchFamily="50" charset="-128"/>
                <a:ea typeface="Meiryo UI" panose="020B0604030504040204" pitchFamily="50" charset="-128"/>
              </a:rPr>
              <a:t>受注データ</a:t>
            </a:r>
            <a:endParaRPr kumimoji="0" lang="en-US" altLang="ja-JP" sz="1200" b="1" dirty="0">
              <a:solidFill>
                <a:srgbClr val="C00000"/>
              </a:solidFill>
              <a:latin typeface="Meiryo UI" panose="020B0604030504040204" pitchFamily="50" charset="-128"/>
              <a:ea typeface="Meiryo UI" panose="020B0604030504040204" pitchFamily="50" charset="-128"/>
            </a:endParaRPr>
          </a:p>
          <a:p>
            <a:pPr algn="l"/>
            <a:r>
              <a:rPr kumimoji="0" lang="ja-JP" altLang="en-US" sz="1200" b="1" dirty="0">
                <a:solidFill>
                  <a:srgbClr val="C00000"/>
                </a:solidFill>
                <a:latin typeface="Meiryo UI" panose="020B0604030504040204" pitchFamily="50" charset="-128"/>
                <a:ea typeface="Meiryo UI" panose="020B0604030504040204" pitchFamily="50" charset="-128"/>
              </a:rPr>
              <a:t>会計データ</a:t>
            </a:r>
            <a:br>
              <a:rPr kumimoji="0" lang="en-US" altLang="ja-JP" sz="1200" b="1" dirty="0">
                <a:solidFill>
                  <a:srgbClr val="C00000"/>
                </a:solidFill>
                <a:latin typeface="Meiryo UI" panose="020B0604030504040204" pitchFamily="50" charset="-128"/>
                <a:ea typeface="Meiryo UI" panose="020B0604030504040204" pitchFamily="50" charset="-128"/>
              </a:rPr>
            </a:br>
            <a:r>
              <a:rPr kumimoji="0" lang="ja-JP" altLang="en-US" sz="1200" b="1" dirty="0">
                <a:solidFill>
                  <a:srgbClr val="C00000"/>
                </a:solidFill>
                <a:latin typeface="Meiryo UI" panose="020B0604030504040204" pitchFamily="50" charset="-128"/>
                <a:ea typeface="Meiryo UI" panose="020B0604030504040204" pitchFamily="50" charset="-128"/>
              </a:rPr>
              <a:t>機器稼働データ</a:t>
            </a:r>
            <a:endParaRPr kumimoji="0" lang="en-US" altLang="ja-JP" sz="1200" b="1" dirty="0">
              <a:solidFill>
                <a:srgbClr val="C0000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6FB812A-852B-42E8-99BE-7ADC55C0BA4C}"/>
              </a:ext>
            </a:extLst>
          </p:cNvPr>
          <p:cNvSpPr/>
          <p:nvPr/>
        </p:nvSpPr>
        <p:spPr bwMode="auto">
          <a:xfrm>
            <a:off x="1576848" y="1933563"/>
            <a:ext cx="1199426" cy="4105563"/>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r>
              <a:rPr kumimoji="0" lang="ja-JP" altLang="en-US" sz="1200" b="1" dirty="0">
                <a:solidFill>
                  <a:srgbClr val="C00000"/>
                </a:solidFill>
                <a:latin typeface="Meiryo UI" panose="020B0604030504040204" pitchFamily="50" charset="-128"/>
                <a:ea typeface="Meiryo UI" panose="020B0604030504040204" pitchFamily="50" charset="-128"/>
              </a:rPr>
              <a:t>既存／新規</a:t>
            </a:r>
            <a:endParaRPr kumimoji="0" lang="en-US" altLang="ja-JP" sz="1200" b="1" dirty="0">
              <a:solidFill>
                <a:srgbClr val="C00000"/>
              </a:solidFill>
              <a:latin typeface="Meiryo UI" panose="020B0604030504040204" pitchFamily="50" charset="-128"/>
              <a:ea typeface="Meiryo UI" panose="020B0604030504040204" pitchFamily="50" charset="-128"/>
            </a:endParaRPr>
          </a:p>
          <a:p>
            <a:pPr algn="l"/>
            <a:r>
              <a:rPr kumimoji="0" lang="ja-JP" altLang="en-US" sz="1200" b="1" dirty="0">
                <a:solidFill>
                  <a:srgbClr val="C00000"/>
                </a:solidFill>
                <a:latin typeface="Meiryo UI" panose="020B0604030504040204" pitchFamily="50" charset="-128"/>
                <a:ea typeface="Meiryo UI" panose="020B0604030504040204" pitchFamily="50" charset="-128"/>
              </a:rPr>
              <a:t>を設定してください</a:t>
            </a:r>
          </a:p>
        </p:txBody>
      </p:sp>
      <p:sp>
        <p:nvSpPr>
          <p:cNvPr id="8" name="正方形/長方形 7">
            <a:extLst>
              <a:ext uri="{FF2B5EF4-FFF2-40B4-BE49-F238E27FC236}">
                <a16:creationId xmlns:a16="http://schemas.microsoft.com/office/drawing/2014/main" id="{E6A3905C-A54E-41C0-BD31-681202B9E321}"/>
              </a:ext>
            </a:extLst>
          </p:cNvPr>
          <p:cNvSpPr/>
          <p:nvPr/>
        </p:nvSpPr>
        <p:spPr bwMode="auto">
          <a:xfrm>
            <a:off x="2904524" y="1933563"/>
            <a:ext cx="1199426" cy="4105563"/>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r>
              <a:rPr kumimoji="0" lang="ja-JP" altLang="en-US" sz="1200" b="1" dirty="0">
                <a:solidFill>
                  <a:srgbClr val="C00000"/>
                </a:solidFill>
                <a:latin typeface="Meiryo UI" panose="020B0604030504040204" pitchFamily="50" charset="-128"/>
                <a:ea typeface="Meiryo UI" panose="020B0604030504040204" pitchFamily="50" charset="-128"/>
              </a:rPr>
              <a:t>保存形式をわかりやすく記載してください</a:t>
            </a:r>
          </a:p>
        </p:txBody>
      </p:sp>
      <p:sp>
        <p:nvSpPr>
          <p:cNvPr id="9" name="正方形/長方形 8">
            <a:extLst>
              <a:ext uri="{FF2B5EF4-FFF2-40B4-BE49-F238E27FC236}">
                <a16:creationId xmlns:a16="http://schemas.microsoft.com/office/drawing/2014/main" id="{1B2EC577-23ED-4419-90F2-54FA31CB0C54}"/>
              </a:ext>
            </a:extLst>
          </p:cNvPr>
          <p:cNvSpPr/>
          <p:nvPr/>
        </p:nvSpPr>
        <p:spPr bwMode="auto">
          <a:xfrm>
            <a:off x="4313152" y="1933563"/>
            <a:ext cx="1199426" cy="4105563"/>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r>
              <a:rPr kumimoji="0" lang="ja-JP" altLang="en-US" sz="1200" b="1" dirty="0">
                <a:solidFill>
                  <a:srgbClr val="C00000"/>
                </a:solidFill>
                <a:latin typeface="Meiryo UI" panose="020B0604030504040204" pitchFamily="50" charset="-128"/>
                <a:ea typeface="Meiryo UI" panose="020B0604030504040204" pitchFamily="50" charset="-128"/>
              </a:rPr>
              <a:t>データを利用するにあたり、管理権限部署がわかるように記載してください</a:t>
            </a:r>
          </a:p>
        </p:txBody>
      </p:sp>
      <p:sp>
        <p:nvSpPr>
          <p:cNvPr id="10" name="正方形/長方形 9">
            <a:extLst>
              <a:ext uri="{FF2B5EF4-FFF2-40B4-BE49-F238E27FC236}">
                <a16:creationId xmlns:a16="http://schemas.microsoft.com/office/drawing/2014/main" id="{EAB20D20-15AA-4581-B13C-6CA1775BDA5B}"/>
              </a:ext>
            </a:extLst>
          </p:cNvPr>
          <p:cNvSpPr/>
          <p:nvPr/>
        </p:nvSpPr>
        <p:spPr bwMode="auto">
          <a:xfrm>
            <a:off x="5808493" y="1933563"/>
            <a:ext cx="1624652" cy="4105563"/>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r>
              <a:rPr kumimoji="0" lang="ja-JP" altLang="en-US" sz="1200" b="1" dirty="0">
                <a:solidFill>
                  <a:srgbClr val="C00000"/>
                </a:solidFill>
                <a:latin typeface="Meiryo UI" panose="020B0604030504040204" pitchFamily="50" charset="-128"/>
                <a:ea typeface="Meiryo UI" panose="020B0604030504040204" pitchFamily="50" charset="-128"/>
              </a:rPr>
              <a:t>データを利用するにあたり、使いやすい状態であるかを確認してください</a:t>
            </a:r>
          </a:p>
        </p:txBody>
      </p:sp>
      <p:sp>
        <p:nvSpPr>
          <p:cNvPr id="11" name="正方形/長方形 10">
            <a:extLst>
              <a:ext uri="{FF2B5EF4-FFF2-40B4-BE49-F238E27FC236}">
                <a16:creationId xmlns:a16="http://schemas.microsoft.com/office/drawing/2014/main" id="{0BB43D24-F454-458F-A1F0-7B71551D119B}"/>
              </a:ext>
            </a:extLst>
          </p:cNvPr>
          <p:cNvSpPr/>
          <p:nvPr/>
        </p:nvSpPr>
        <p:spPr bwMode="auto">
          <a:xfrm>
            <a:off x="7649168" y="1933563"/>
            <a:ext cx="2090861" cy="4105563"/>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r>
              <a:rPr kumimoji="0" lang="ja-JP" altLang="en-US" sz="1200" b="1" dirty="0">
                <a:solidFill>
                  <a:srgbClr val="C00000"/>
                </a:solidFill>
                <a:latin typeface="Meiryo UI" panose="020B0604030504040204" pitchFamily="50" charset="-128"/>
                <a:ea typeface="Meiryo UI" panose="020B0604030504040204" pitchFamily="50" charset="-128"/>
              </a:rPr>
              <a:t>規定やセキュリティポリシー、個人情報保護、顧客へのデータ利用に伴う同意の要否、など、利用するにあたっての制約を確認してください</a:t>
            </a:r>
            <a:endParaRPr kumimoji="0" lang="en-US" altLang="ja-JP" sz="12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2223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511DC09-83A5-4BD2-BB2C-75200A2F8054}"/>
              </a:ext>
            </a:extLst>
          </p:cNvPr>
          <p:cNvSpPr>
            <a:spLocks noGrp="1"/>
          </p:cNvSpPr>
          <p:nvPr>
            <p:ph type="sldNum" sz="quarter" idx="12"/>
          </p:nvPr>
        </p:nvSpPr>
        <p:spPr/>
        <p:txBody>
          <a:bodyPr/>
          <a:lstStyle/>
          <a:p>
            <a:fld id="{D9550142-B990-490A-A107-ED7302A7FD52}" type="slidenum">
              <a:rPr kumimoji="1" lang="ja-JP" altLang="en-US" smtClean="0"/>
              <a:t>1</a:t>
            </a:fld>
            <a:endParaRPr kumimoji="1" lang="ja-JP" altLang="en-US" dirty="0"/>
          </a:p>
        </p:txBody>
      </p:sp>
      <p:sp>
        <p:nvSpPr>
          <p:cNvPr id="26" name="タイトル 2">
            <a:extLst>
              <a:ext uri="{FF2B5EF4-FFF2-40B4-BE49-F238E27FC236}">
                <a16:creationId xmlns:a16="http://schemas.microsoft.com/office/drawing/2014/main" id="{633FE4A8-8B94-4ACB-AC4B-C32EBE925FE2}"/>
              </a:ext>
            </a:extLst>
          </p:cNvPr>
          <p:cNvSpPr txBox="1">
            <a:spLocks/>
          </p:cNvSpPr>
          <p:nvPr/>
        </p:nvSpPr>
        <p:spPr>
          <a:xfrm>
            <a:off x="62096" y="360"/>
            <a:ext cx="9787448" cy="461665"/>
          </a:xfrm>
          <a:prstGeom prst="rect">
            <a:avLst/>
          </a:prstGeom>
        </p:spPr>
        <p:txBody>
          <a:bodyPr vert="horz" wrap="square" lIns="91440" tIns="45720" rIns="91440" bIns="45720" rtlCol="0" anchor="ctr">
            <a:spAutoFit/>
          </a:bodyPr>
          <a:lstStyle>
            <a:lvl1pPr algn="l" defTabSz="914395"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活動計画・報告エグゼクティブサマリ</a:t>
            </a:r>
          </a:p>
        </p:txBody>
      </p:sp>
      <p:grpSp>
        <p:nvGrpSpPr>
          <p:cNvPr id="3" name="グループ化 2">
            <a:extLst>
              <a:ext uri="{FF2B5EF4-FFF2-40B4-BE49-F238E27FC236}">
                <a16:creationId xmlns:a16="http://schemas.microsoft.com/office/drawing/2014/main" id="{B7D56917-12E2-4103-A365-58B7F35F0017}"/>
              </a:ext>
            </a:extLst>
          </p:cNvPr>
          <p:cNvGrpSpPr/>
          <p:nvPr/>
        </p:nvGrpSpPr>
        <p:grpSpPr>
          <a:xfrm>
            <a:off x="125298" y="549494"/>
            <a:ext cx="9654996" cy="6047858"/>
            <a:chOff x="125298" y="549492"/>
            <a:chExt cx="9654996" cy="6032620"/>
          </a:xfrm>
        </p:grpSpPr>
        <p:sp>
          <p:nvSpPr>
            <p:cNvPr id="24" name="正方形/長方形 23">
              <a:extLst>
                <a:ext uri="{FF2B5EF4-FFF2-40B4-BE49-F238E27FC236}">
                  <a16:creationId xmlns:a16="http://schemas.microsoft.com/office/drawing/2014/main" id="{70BD6496-E808-4A6D-9DEF-52EE29E22F52}"/>
                </a:ext>
              </a:extLst>
            </p:cNvPr>
            <p:cNvSpPr/>
            <p:nvPr/>
          </p:nvSpPr>
          <p:spPr>
            <a:xfrm>
              <a:off x="1568624" y="1461709"/>
              <a:ext cx="4070548" cy="36685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活動計画</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CCFFBB12-B9CD-4CF3-918E-8F42D76C9267}"/>
                </a:ext>
              </a:extLst>
            </p:cNvPr>
            <p:cNvSpPr/>
            <p:nvPr/>
          </p:nvSpPr>
          <p:spPr>
            <a:xfrm>
              <a:off x="5706988" y="1461709"/>
              <a:ext cx="4070548" cy="36685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活動結果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BFD2B5CB-7731-4AC8-AA86-0E9718C0D2DF}"/>
                </a:ext>
              </a:extLst>
            </p:cNvPr>
            <p:cNvSpPr/>
            <p:nvPr/>
          </p:nvSpPr>
          <p:spPr>
            <a:xfrm>
              <a:off x="128464" y="1885331"/>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解決したい</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課題</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44193FBB-94C2-4DD5-9C70-D3A3C7EACA1F}"/>
                </a:ext>
              </a:extLst>
            </p:cNvPr>
            <p:cNvSpPr/>
            <p:nvPr/>
          </p:nvSpPr>
          <p:spPr>
            <a:xfrm>
              <a:off x="1568624" y="1885331"/>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C3F86DBC-E245-4CCF-B37B-53FEE1ABE95F}"/>
                </a:ext>
              </a:extLst>
            </p:cNvPr>
            <p:cNvSpPr/>
            <p:nvPr/>
          </p:nvSpPr>
          <p:spPr>
            <a:xfrm>
              <a:off x="5706988" y="1885331"/>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BCB39ECF-1879-4B39-8033-E34744F48C5D}"/>
                </a:ext>
              </a:extLst>
            </p:cNvPr>
            <p:cNvSpPr/>
            <p:nvPr/>
          </p:nvSpPr>
          <p:spPr>
            <a:xfrm>
              <a:off x="128464" y="3268723"/>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課題解決に</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向けた対策</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BD244B40-E6F2-45B8-A39A-2FE67FD143E7}"/>
                </a:ext>
              </a:extLst>
            </p:cNvPr>
            <p:cNvSpPr/>
            <p:nvPr/>
          </p:nvSpPr>
          <p:spPr>
            <a:xfrm>
              <a:off x="1568624" y="3268723"/>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3D79442F-A428-42DB-9458-6CC060E86507}"/>
                </a:ext>
              </a:extLst>
            </p:cNvPr>
            <p:cNvSpPr/>
            <p:nvPr/>
          </p:nvSpPr>
          <p:spPr>
            <a:xfrm>
              <a:off x="5706988" y="3268723"/>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D2EDB3BE-4E31-496E-9A0D-A477704C1F3E}"/>
                </a:ext>
              </a:extLst>
            </p:cNvPr>
            <p:cNvSpPr/>
            <p:nvPr/>
          </p:nvSpPr>
          <p:spPr>
            <a:xfrm>
              <a:off x="128464" y="4636875"/>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課題解決に</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よる効果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62081C31-4C65-4A53-A3A1-8963855646B5}"/>
                </a:ext>
              </a:extLst>
            </p:cNvPr>
            <p:cNvSpPr/>
            <p:nvPr/>
          </p:nvSpPr>
          <p:spPr>
            <a:xfrm>
              <a:off x="1568624" y="4636875"/>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E1AD0471-045E-4B33-88AE-FBAA307E493B}"/>
                </a:ext>
              </a:extLst>
            </p:cNvPr>
            <p:cNvSpPr/>
            <p:nvPr/>
          </p:nvSpPr>
          <p:spPr>
            <a:xfrm>
              <a:off x="5706988" y="4636875"/>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1D3345D7-AC09-4F2D-9AD2-646094FC1EC2}"/>
                </a:ext>
              </a:extLst>
            </p:cNvPr>
            <p:cNvSpPr/>
            <p:nvPr/>
          </p:nvSpPr>
          <p:spPr>
            <a:xfrm>
              <a:off x="125298" y="6048640"/>
              <a:ext cx="1375872" cy="53347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今後の活動</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DA37B3C0-30F1-4132-97A0-A444E2275AD8}"/>
                </a:ext>
              </a:extLst>
            </p:cNvPr>
            <p:cNvSpPr/>
            <p:nvPr/>
          </p:nvSpPr>
          <p:spPr>
            <a:xfrm>
              <a:off x="1501216" y="6053111"/>
              <a:ext cx="8275912" cy="5279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94090314-4DF7-4EFB-94CF-21C5E0229ADC}"/>
                </a:ext>
              </a:extLst>
            </p:cNvPr>
            <p:cNvSpPr/>
            <p:nvPr/>
          </p:nvSpPr>
          <p:spPr>
            <a:xfrm>
              <a:off x="128465" y="549492"/>
              <a:ext cx="1376254" cy="371131"/>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テーマ</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B4783993-4446-4F76-8A8B-710F6E9267F7}"/>
                </a:ext>
              </a:extLst>
            </p:cNvPr>
            <p:cNvSpPr/>
            <p:nvPr/>
          </p:nvSpPr>
          <p:spPr>
            <a:xfrm>
              <a:off x="1504335" y="554927"/>
              <a:ext cx="8275959" cy="363076"/>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B37CC896-D1B1-4085-AB24-D37268E2F593}"/>
                </a:ext>
              </a:extLst>
            </p:cNvPr>
            <p:cNvSpPr/>
            <p:nvPr/>
          </p:nvSpPr>
          <p:spPr>
            <a:xfrm>
              <a:off x="128464" y="980728"/>
              <a:ext cx="1375872" cy="366581"/>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対象業務</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領域</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8EF362B6-93AD-4F3F-8F97-97A733FCCEBA}"/>
                </a:ext>
              </a:extLst>
            </p:cNvPr>
            <p:cNvSpPr/>
            <p:nvPr/>
          </p:nvSpPr>
          <p:spPr>
            <a:xfrm>
              <a:off x="1504382" y="984232"/>
              <a:ext cx="8275912" cy="363077"/>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4825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19</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#3-</a:t>
            </a:r>
            <a:r>
              <a:rPr lang="ja-JP" altLang="en-US" dirty="0"/>
              <a:t>業務効果イメージ</a:t>
            </a:r>
            <a:endParaRPr kumimoji="1" lang="ja-JP" altLang="en-US" dirty="0"/>
          </a:p>
        </p:txBody>
      </p:sp>
      <p:sp>
        <p:nvSpPr>
          <p:cNvPr id="15" name="正方形/長方形 14">
            <a:extLst>
              <a:ext uri="{FF2B5EF4-FFF2-40B4-BE49-F238E27FC236}">
                <a16:creationId xmlns:a16="http://schemas.microsoft.com/office/drawing/2014/main" id="{1E1585F9-AA9C-4D44-A5ED-574FF7FAF4D7}"/>
              </a:ext>
            </a:extLst>
          </p:cNvPr>
          <p:cNvSpPr/>
          <p:nvPr/>
        </p:nvSpPr>
        <p:spPr>
          <a:xfrm>
            <a:off x="125836" y="620688"/>
            <a:ext cx="1161757" cy="323456"/>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Before</a:t>
            </a:r>
          </a:p>
        </p:txBody>
      </p:sp>
      <p:sp>
        <p:nvSpPr>
          <p:cNvPr id="16" name="正方形/長方形 15">
            <a:extLst>
              <a:ext uri="{FF2B5EF4-FFF2-40B4-BE49-F238E27FC236}">
                <a16:creationId xmlns:a16="http://schemas.microsoft.com/office/drawing/2014/main" id="{E6E0DF52-7B82-407A-8914-2527E34B37E0}"/>
              </a:ext>
            </a:extLst>
          </p:cNvPr>
          <p:cNvSpPr/>
          <p:nvPr/>
        </p:nvSpPr>
        <p:spPr>
          <a:xfrm>
            <a:off x="125836" y="3717032"/>
            <a:ext cx="1161757" cy="323456"/>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After</a:t>
            </a:r>
          </a:p>
        </p:txBody>
      </p:sp>
      <p:cxnSp>
        <p:nvCxnSpPr>
          <p:cNvPr id="17" name="直線コネクタ 16">
            <a:extLst>
              <a:ext uri="{FF2B5EF4-FFF2-40B4-BE49-F238E27FC236}">
                <a16:creationId xmlns:a16="http://schemas.microsoft.com/office/drawing/2014/main" id="{E6668F57-8D53-4F19-AF3F-ABE019C2F3B7}"/>
              </a:ext>
            </a:extLst>
          </p:cNvPr>
          <p:cNvCxnSpPr>
            <a:cxnSpLocks/>
          </p:cNvCxnSpPr>
          <p:nvPr/>
        </p:nvCxnSpPr>
        <p:spPr>
          <a:xfrm>
            <a:off x="62096" y="3645024"/>
            <a:ext cx="8218312" cy="0"/>
          </a:xfrm>
          <a:prstGeom prst="line">
            <a:avLst/>
          </a:prstGeom>
          <a:noFill/>
          <a:ln w="6350" cap="flat" cmpd="sng" algn="ctr">
            <a:solidFill>
              <a:schemeClr val="accent1">
                <a:lumMod val="75000"/>
              </a:schemeClr>
            </a:solidFill>
            <a:prstDash val="solid"/>
            <a:miter lim="800000"/>
          </a:ln>
          <a:effectLst/>
        </p:spPr>
      </p:cxnSp>
      <p:sp>
        <p:nvSpPr>
          <p:cNvPr id="20" name="フローチャート: 磁気ディスク 19">
            <a:extLst>
              <a:ext uri="{FF2B5EF4-FFF2-40B4-BE49-F238E27FC236}">
                <a16:creationId xmlns:a16="http://schemas.microsoft.com/office/drawing/2014/main" id="{4997D5B9-297F-42F0-BB44-7E5A69FB236E}"/>
              </a:ext>
            </a:extLst>
          </p:cNvPr>
          <p:cNvSpPr/>
          <p:nvPr/>
        </p:nvSpPr>
        <p:spPr>
          <a:xfrm>
            <a:off x="8583120" y="3805217"/>
            <a:ext cx="1047895" cy="638272"/>
          </a:xfrm>
          <a:prstGeom prst="flowChartMagneticDisk">
            <a:avLst/>
          </a:prstGeom>
          <a:solidFill>
            <a:schemeClr val="tx2">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システム名</a:t>
            </a:r>
          </a:p>
        </p:txBody>
      </p:sp>
      <p:sp>
        <p:nvSpPr>
          <p:cNvPr id="21" name="フローチャート: 書類 20">
            <a:extLst>
              <a:ext uri="{FF2B5EF4-FFF2-40B4-BE49-F238E27FC236}">
                <a16:creationId xmlns:a16="http://schemas.microsoft.com/office/drawing/2014/main" id="{C09524BF-EF43-4C1B-B9B0-B56C206C4B19}"/>
              </a:ext>
            </a:extLst>
          </p:cNvPr>
          <p:cNvSpPr/>
          <p:nvPr/>
        </p:nvSpPr>
        <p:spPr>
          <a:xfrm>
            <a:off x="8594219" y="4661631"/>
            <a:ext cx="1047895" cy="796875"/>
          </a:xfrm>
          <a:prstGeom prst="flowChartDocumen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ファイル名</a:t>
            </a:r>
          </a:p>
        </p:txBody>
      </p:sp>
      <p:sp>
        <p:nvSpPr>
          <p:cNvPr id="22" name="正方形/長方形 21">
            <a:extLst>
              <a:ext uri="{FF2B5EF4-FFF2-40B4-BE49-F238E27FC236}">
                <a16:creationId xmlns:a16="http://schemas.microsoft.com/office/drawing/2014/main" id="{E5927B41-9176-492D-867D-EC374C2A9EA4}"/>
              </a:ext>
            </a:extLst>
          </p:cNvPr>
          <p:cNvSpPr/>
          <p:nvPr/>
        </p:nvSpPr>
        <p:spPr>
          <a:xfrm>
            <a:off x="8594219" y="2849981"/>
            <a:ext cx="1036797" cy="74468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作業内容</a:t>
            </a:r>
          </a:p>
        </p:txBody>
      </p:sp>
      <p:sp>
        <p:nvSpPr>
          <p:cNvPr id="23" name="矢印: 右 22">
            <a:extLst>
              <a:ext uri="{FF2B5EF4-FFF2-40B4-BE49-F238E27FC236}">
                <a16:creationId xmlns:a16="http://schemas.microsoft.com/office/drawing/2014/main" id="{29AB3890-8DF5-4EEE-81A7-F00BD72AD381}"/>
              </a:ext>
            </a:extLst>
          </p:cNvPr>
          <p:cNvSpPr/>
          <p:nvPr/>
        </p:nvSpPr>
        <p:spPr>
          <a:xfrm>
            <a:off x="8594218" y="5705765"/>
            <a:ext cx="1047894" cy="326904"/>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24" name="グループ化 23">
            <a:extLst>
              <a:ext uri="{FF2B5EF4-FFF2-40B4-BE49-F238E27FC236}">
                <a16:creationId xmlns:a16="http://schemas.microsoft.com/office/drawing/2014/main" id="{94E48770-D864-453A-AE7A-0BAC1BCD97A1}"/>
              </a:ext>
            </a:extLst>
          </p:cNvPr>
          <p:cNvGrpSpPr/>
          <p:nvPr/>
        </p:nvGrpSpPr>
        <p:grpSpPr>
          <a:xfrm>
            <a:off x="8611463" y="1477919"/>
            <a:ext cx="991955" cy="1207726"/>
            <a:chOff x="10700705" y="823416"/>
            <a:chExt cx="1205332" cy="1207726"/>
          </a:xfrm>
        </p:grpSpPr>
        <p:pic>
          <p:nvPicPr>
            <p:cNvPr id="25" name="図 24">
              <a:extLst>
                <a:ext uri="{FF2B5EF4-FFF2-40B4-BE49-F238E27FC236}">
                  <a16:creationId xmlns:a16="http://schemas.microsoft.com/office/drawing/2014/main" id="{33B49E4D-0DAD-45BE-8760-FB3D4D0C8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823416"/>
              <a:ext cx="572110" cy="781667"/>
            </a:xfrm>
            <a:prstGeom prst="rect">
              <a:avLst/>
            </a:prstGeom>
          </p:spPr>
        </p:pic>
        <p:sp>
          <p:nvSpPr>
            <p:cNvPr id="26" name="四角形: 角を丸くする 47">
              <a:extLst>
                <a:ext uri="{FF2B5EF4-FFF2-40B4-BE49-F238E27FC236}">
                  <a16:creationId xmlns:a16="http://schemas.microsoft.com/office/drawing/2014/main" id="{6BE26677-B55F-4449-B956-CB6DA35E151C}"/>
                </a:ext>
              </a:extLst>
            </p:cNvPr>
            <p:cNvSpPr/>
            <p:nvPr/>
          </p:nvSpPr>
          <p:spPr>
            <a:xfrm>
              <a:off x="10700705" y="1618067"/>
              <a:ext cx="1205332" cy="413075"/>
            </a:xfrm>
            <a:prstGeom prst="round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作業者</a:t>
              </a:r>
            </a:p>
          </p:txBody>
        </p:sp>
      </p:grpSp>
      <p:sp>
        <p:nvSpPr>
          <p:cNvPr id="37" name="テキスト ボックス 36">
            <a:extLst>
              <a:ext uri="{FF2B5EF4-FFF2-40B4-BE49-F238E27FC236}">
                <a16:creationId xmlns:a16="http://schemas.microsoft.com/office/drawing/2014/main" id="{2F0A46C8-1F35-4BC6-8709-FF4725ECAB6B}"/>
              </a:ext>
            </a:extLst>
          </p:cNvPr>
          <p:cNvSpPr txBox="1"/>
          <p:nvPr/>
        </p:nvSpPr>
        <p:spPr>
          <a:xfrm>
            <a:off x="8310148" y="980728"/>
            <a:ext cx="1539396" cy="307777"/>
          </a:xfrm>
          <a:prstGeom prst="rect">
            <a:avLst/>
          </a:prstGeom>
          <a:noFill/>
        </p:spPr>
        <p:txBody>
          <a:bodyPr wrap="square" rtlCol="0">
            <a:spAutoFit/>
          </a:bodyPr>
          <a:lstStyle/>
          <a:p>
            <a:pPr algn="ctr" defTabSz="457200"/>
            <a:r>
              <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作成用アイコン </a:t>
            </a:r>
            <a:r>
              <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38" name="直線コネクタ 37">
            <a:extLst>
              <a:ext uri="{FF2B5EF4-FFF2-40B4-BE49-F238E27FC236}">
                <a16:creationId xmlns:a16="http://schemas.microsoft.com/office/drawing/2014/main" id="{DCE14854-0F6A-43D7-8D00-82A49D7B7E56}"/>
              </a:ext>
            </a:extLst>
          </p:cNvPr>
          <p:cNvCxnSpPr>
            <a:cxnSpLocks/>
          </p:cNvCxnSpPr>
          <p:nvPr/>
        </p:nvCxnSpPr>
        <p:spPr>
          <a:xfrm>
            <a:off x="8380099" y="1072632"/>
            <a:ext cx="0" cy="5109503"/>
          </a:xfrm>
          <a:prstGeom prst="line">
            <a:avLst/>
          </a:prstGeom>
          <a:noFill/>
          <a:ln w="6350" cap="flat" cmpd="sng" algn="ctr">
            <a:solidFill>
              <a:srgbClr val="5B9BD5">
                <a:lumMod val="75000"/>
              </a:srgbClr>
            </a:solidFill>
            <a:prstDash val="dash"/>
            <a:miter lim="800000"/>
          </a:ln>
          <a:effectLst/>
        </p:spPr>
      </p:cxnSp>
      <p:sp>
        <p:nvSpPr>
          <p:cNvPr id="18" name="正方形/長方形 17">
            <a:extLst>
              <a:ext uri="{FF2B5EF4-FFF2-40B4-BE49-F238E27FC236}">
                <a16:creationId xmlns:a16="http://schemas.microsoft.com/office/drawing/2014/main" id="{4C296201-BD28-43B8-97BF-E90E8AA48A47}"/>
              </a:ext>
            </a:extLst>
          </p:cNvPr>
          <p:cNvSpPr/>
          <p:nvPr/>
        </p:nvSpPr>
        <p:spPr bwMode="auto">
          <a:xfrm>
            <a:off x="521156" y="1691260"/>
            <a:ext cx="7416818" cy="1458045"/>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r>
              <a:rPr kumimoji="0" lang="ja-JP" altLang="en-US" sz="1400" b="1" dirty="0">
                <a:solidFill>
                  <a:srgbClr val="C00000"/>
                </a:solidFill>
                <a:latin typeface="Meiryo UI" panose="020B0604030504040204" pitchFamily="50" charset="-128"/>
                <a:ea typeface="Meiryo UI" panose="020B0604030504040204" pitchFamily="50" charset="-128"/>
              </a:rPr>
              <a:t>作成用アイコンを使って、現状業務の流れをわかりやすく記載してください</a:t>
            </a:r>
          </a:p>
        </p:txBody>
      </p:sp>
      <p:sp>
        <p:nvSpPr>
          <p:cNvPr id="27" name="正方形/長方形 26">
            <a:extLst>
              <a:ext uri="{FF2B5EF4-FFF2-40B4-BE49-F238E27FC236}">
                <a16:creationId xmlns:a16="http://schemas.microsoft.com/office/drawing/2014/main" id="{57B94769-A85D-4B76-8E55-35729C2068B1}"/>
              </a:ext>
            </a:extLst>
          </p:cNvPr>
          <p:cNvSpPr/>
          <p:nvPr/>
        </p:nvSpPr>
        <p:spPr bwMode="auto">
          <a:xfrm>
            <a:off x="521156" y="4413435"/>
            <a:ext cx="7416818" cy="1458045"/>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r>
              <a:rPr kumimoji="0" lang="ja-JP" altLang="en-US" sz="1400" b="1" dirty="0">
                <a:solidFill>
                  <a:srgbClr val="C00000"/>
                </a:solidFill>
                <a:latin typeface="Meiryo UI" panose="020B0604030504040204" pitchFamily="50" charset="-128"/>
                <a:ea typeface="Meiryo UI" panose="020B0604030504040204" pitchFamily="50" charset="-128"/>
              </a:rPr>
              <a:t>作成用アイコンを使って、あるべき姿の業務の流れをわかりやすく記載してください</a:t>
            </a:r>
            <a:endParaRPr kumimoji="0" lang="en-US" altLang="ja-JP" sz="1400" b="1" dirty="0">
              <a:solidFill>
                <a:srgbClr val="C00000"/>
              </a:solidFill>
              <a:latin typeface="Meiryo UI" panose="020B0604030504040204" pitchFamily="50" charset="-128"/>
              <a:ea typeface="Meiryo UI" panose="020B0604030504040204" pitchFamily="50" charset="-128"/>
            </a:endParaRPr>
          </a:p>
          <a:p>
            <a:pPr algn="l"/>
            <a:r>
              <a:rPr kumimoji="0" lang="ja-JP" altLang="en-US" sz="1400" b="1" dirty="0">
                <a:solidFill>
                  <a:srgbClr val="C00000"/>
                </a:solidFill>
                <a:latin typeface="Meiryo UI" panose="020B0604030504040204" pitchFamily="50" charset="-128"/>
                <a:ea typeface="Meiryo UI" panose="020B0604030504040204" pitchFamily="50" charset="-128"/>
              </a:rPr>
              <a:t>あるべき姿の実現のハードルが高い場合、今回のブートキャンプで実現したい範囲の姿を記載してください</a:t>
            </a:r>
            <a:endParaRPr kumimoji="0" lang="en-US" altLang="ja-JP" sz="14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2021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0E9C712C-C074-4874-8024-3E8ACEE5535F}"/>
              </a:ext>
            </a:extLst>
          </p:cNvPr>
          <p:cNvSpPr/>
          <p:nvPr/>
        </p:nvSpPr>
        <p:spPr bwMode="auto">
          <a:xfrm>
            <a:off x="734659" y="1772816"/>
            <a:ext cx="7019520" cy="4032448"/>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dirty="0">
                <a:solidFill>
                  <a:srgbClr val="C00000"/>
                </a:solidFill>
                <a:latin typeface="Meiryo UI" panose="020B0604030504040204" pitchFamily="50" charset="-128"/>
                <a:ea typeface="Meiryo UI" panose="020B0604030504040204" pitchFamily="50" charset="-128"/>
              </a:rPr>
              <a:t>イメージ図、絵、画像などを添付</a:t>
            </a:r>
            <a:endParaRPr kumimoji="0" lang="ja-JP" altLang="en-US" sz="1800" dirty="0">
              <a:solidFill>
                <a:srgbClr val="C0000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20</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（説明を付記）</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2" name="正方形/長方形 11">
            <a:extLst>
              <a:ext uri="{FF2B5EF4-FFF2-40B4-BE49-F238E27FC236}">
                <a16:creationId xmlns:a16="http://schemas.microsoft.com/office/drawing/2014/main" id="{F840C564-84C7-4DDC-8E09-007AEE34276D}"/>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7E8E2D05-49D7-40A2-8C01-3DAD49EB9946}"/>
              </a:ext>
            </a:extLst>
          </p:cNvPr>
          <p:cNvSpPr/>
          <p:nvPr/>
        </p:nvSpPr>
        <p:spPr bwMode="auto">
          <a:xfrm>
            <a:off x="8265367" y="1700808"/>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35AD0D1-3E38-4FB7-8FD6-90C52C006E96}"/>
              </a:ext>
            </a:extLst>
          </p:cNvPr>
          <p:cNvCxnSpPr>
            <a:cxnSpLocks/>
            <a:stCxn id="3" idx="1"/>
          </p:cNvCxnSpPr>
          <p:nvPr/>
        </p:nvCxnSpPr>
        <p:spPr>
          <a:xfrm flipH="1">
            <a:off x="5529064" y="2024844"/>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1B3AB1D3-CE5F-4464-ABAE-90C6C1C2FB13}"/>
              </a:ext>
            </a:extLst>
          </p:cNvPr>
          <p:cNvSpPr/>
          <p:nvPr/>
        </p:nvSpPr>
        <p:spPr bwMode="auto">
          <a:xfrm>
            <a:off x="8265367" y="2456892"/>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3AEDE2F3-9FBB-4F1A-B395-CB1BADF8AF54}"/>
              </a:ext>
            </a:extLst>
          </p:cNvPr>
          <p:cNvCxnSpPr>
            <a:cxnSpLocks/>
            <a:stCxn id="20" idx="1"/>
          </p:cNvCxnSpPr>
          <p:nvPr/>
        </p:nvCxnSpPr>
        <p:spPr>
          <a:xfrm flipH="1">
            <a:off x="5529064" y="2780928"/>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336AFC0-7765-47D9-8173-DB86BE2304CC}"/>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全体イメージ</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276173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A07C406C-C6BF-4F83-AB9C-C8D6BF7DE935}"/>
              </a:ext>
            </a:extLst>
          </p:cNvPr>
          <p:cNvSpPr/>
          <p:nvPr/>
        </p:nvSpPr>
        <p:spPr bwMode="auto">
          <a:xfrm>
            <a:off x="734659" y="1772816"/>
            <a:ext cx="7019520" cy="4032448"/>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dirty="0">
                <a:solidFill>
                  <a:srgbClr val="C00000"/>
                </a:solidFill>
                <a:latin typeface="Meiryo UI" panose="020B0604030504040204" pitchFamily="50" charset="-128"/>
                <a:ea typeface="Meiryo UI" panose="020B0604030504040204" pitchFamily="50" charset="-128"/>
              </a:rPr>
              <a:t>データ検証項目を表形式で添付</a:t>
            </a:r>
            <a:endParaRPr kumimoji="0" lang="ja-JP" altLang="en-US" sz="1800" dirty="0">
              <a:solidFill>
                <a:srgbClr val="C0000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21</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（説明を付記）</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7E8E2D05-49D7-40A2-8C01-3DAD49EB9946}"/>
              </a:ext>
            </a:extLst>
          </p:cNvPr>
          <p:cNvSpPr/>
          <p:nvPr/>
        </p:nvSpPr>
        <p:spPr bwMode="auto">
          <a:xfrm>
            <a:off x="8265367" y="1700808"/>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35AD0D1-3E38-4FB7-8FD6-90C52C006E96}"/>
              </a:ext>
            </a:extLst>
          </p:cNvPr>
          <p:cNvCxnSpPr>
            <a:cxnSpLocks/>
            <a:stCxn id="3" idx="1"/>
          </p:cNvCxnSpPr>
          <p:nvPr/>
        </p:nvCxnSpPr>
        <p:spPr>
          <a:xfrm flipH="1">
            <a:off x="5529064" y="2024844"/>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1B3AB1D3-CE5F-4464-ABAE-90C6C1C2FB13}"/>
              </a:ext>
            </a:extLst>
          </p:cNvPr>
          <p:cNvSpPr/>
          <p:nvPr/>
        </p:nvSpPr>
        <p:spPr bwMode="auto">
          <a:xfrm>
            <a:off x="8265367" y="2456892"/>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3AEDE2F3-9FBB-4F1A-B395-CB1BADF8AF54}"/>
              </a:ext>
            </a:extLst>
          </p:cNvPr>
          <p:cNvCxnSpPr>
            <a:cxnSpLocks/>
            <a:stCxn id="20" idx="1"/>
          </p:cNvCxnSpPr>
          <p:nvPr/>
        </p:nvCxnSpPr>
        <p:spPr>
          <a:xfrm flipH="1">
            <a:off x="5529064" y="2780928"/>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F3E99E04-0EE3-446B-B881-55A16F9DE89B}"/>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9D2ECB67-3894-4703-906D-43643C939891}"/>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項目詳細</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221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9E4A1B73-7EAC-4C40-890A-3DA2422CEAF4}"/>
              </a:ext>
            </a:extLst>
          </p:cNvPr>
          <p:cNvSpPr/>
          <p:nvPr/>
        </p:nvSpPr>
        <p:spPr bwMode="auto">
          <a:xfrm>
            <a:off x="734659" y="1772816"/>
            <a:ext cx="7019520" cy="4032448"/>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800" dirty="0">
                <a:solidFill>
                  <a:srgbClr val="C00000"/>
                </a:solidFill>
                <a:latin typeface="Meiryo UI" panose="020B0604030504040204" pitchFamily="50" charset="-128"/>
                <a:ea typeface="Meiryo UI" panose="020B0604030504040204" pitchFamily="50" charset="-128"/>
              </a:rPr>
              <a:t>検証に必要なリソースを表形式で添付</a:t>
            </a: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22</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（説明を付記）</a:t>
            </a:r>
            <a:endParaRPr kumimoji="0" lang="en-US" altLang="ja-JP" sz="1400" dirty="0">
              <a:solidFill>
                <a:prstClr val="black"/>
              </a:solidFill>
              <a:latin typeface="Meiryo UI" pitchFamily="50" charset="-128"/>
              <a:ea typeface="Meiryo UI" pitchFamily="50" charset="-128"/>
              <a:cs typeface="Meiryo UI"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7E8E2D05-49D7-40A2-8C01-3DAD49EB9946}"/>
              </a:ext>
            </a:extLst>
          </p:cNvPr>
          <p:cNvSpPr/>
          <p:nvPr/>
        </p:nvSpPr>
        <p:spPr bwMode="auto">
          <a:xfrm>
            <a:off x="8265367" y="1700808"/>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35AD0D1-3E38-4FB7-8FD6-90C52C006E96}"/>
              </a:ext>
            </a:extLst>
          </p:cNvPr>
          <p:cNvCxnSpPr>
            <a:cxnSpLocks/>
            <a:stCxn id="3" idx="1"/>
          </p:cNvCxnSpPr>
          <p:nvPr/>
        </p:nvCxnSpPr>
        <p:spPr>
          <a:xfrm flipH="1">
            <a:off x="5529064" y="2024844"/>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1B3AB1D3-CE5F-4464-ABAE-90C6C1C2FB13}"/>
              </a:ext>
            </a:extLst>
          </p:cNvPr>
          <p:cNvSpPr/>
          <p:nvPr/>
        </p:nvSpPr>
        <p:spPr bwMode="auto">
          <a:xfrm>
            <a:off x="8265367" y="2456892"/>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3AEDE2F3-9FBB-4F1A-B395-CB1BADF8AF54}"/>
              </a:ext>
            </a:extLst>
          </p:cNvPr>
          <p:cNvCxnSpPr>
            <a:cxnSpLocks/>
            <a:stCxn id="20" idx="1"/>
          </p:cNvCxnSpPr>
          <p:nvPr/>
        </p:nvCxnSpPr>
        <p:spPr>
          <a:xfrm flipH="1">
            <a:off x="5529064" y="2780928"/>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F068E290-E4F7-423A-83B2-18FAEA7A8F31}"/>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12912826-8413-4C1D-A05F-8058F288255F}"/>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必要リソース</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27430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9E4A1B73-7EAC-4C40-890A-3DA2422CEAF4}"/>
              </a:ext>
            </a:extLst>
          </p:cNvPr>
          <p:cNvSpPr/>
          <p:nvPr/>
        </p:nvSpPr>
        <p:spPr bwMode="auto">
          <a:xfrm>
            <a:off x="734659" y="1772816"/>
            <a:ext cx="7019520" cy="4032448"/>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r>
              <a:rPr kumimoji="0" lang="ja-JP" altLang="en-US" sz="1800" dirty="0">
                <a:solidFill>
                  <a:srgbClr val="C00000"/>
                </a:solidFill>
                <a:latin typeface="Meiryo UI" panose="020B0604030504040204" pitchFamily="50" charset="-128"/>
                <a:ea typeface="Meiryo UI" panose="020B0604030504040204" pitchFamily="50" charset="-128"/>
              </a:rPr>
              <a:t>検証結果の</a:t>
            </a:r>
            <a:r>
              <a:rPr kumimoji="0" lang="ja-JP" altLang="en-US" dirty="0">
                <a:solidFill>
                  <a:srgbClr val="C00000"/>
                </a:solidFill>
                <a:latin typeface="Meiryo UI" panose="020B0604030504040204" pitchFamily="50" charset="-128"/>
                <a:ea typeface="Meiryo UI" panose="020B0604030504040204" pitchFamily="50" charset="-128"/>
              </a:rPr>
              <a:t>画像、表などを添付</a:t>
            </a:r>
            <a:endParaRPr kumimoji="0" lang="en-US" altLang="ja-JP" dirty="0">
              <a:solidFill>
                <a:srgbClr val="C0000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23</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（説明を付記）</a:t>
            </a:r>
            <a:endParaRPr kumimoji="0" lang="en-US" altLang="ja-JP" sz="1400" dirty="0">
              <a:solidFill>
                <a:prstClr val="black"/>
              </a:solidFill>
              <a:latin typeface="Meiryo UI" pitchFamily="50" charset="-128"/>
              <a:ea typeface="Meiryo UI" pitchFamily="50" charset="-128"/>
              <a:cs typeface="Meiryo UI"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7E8E2D05-49D7-40A2-8C01-3DAD49EB9946}"/>
              </a:ext>
            </a:extLst>
          </p:cNvPr>
          <p:cNvSpPr/>
          <p:nvPr/>
        </p:nvSpPr>
        <p:spPr bwMode="auto">
          <a:xfrm>
            <a:off x="8265367" y="1700808"/>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35AD0D1-3E38-4FB7-8FD6-90C52C006E96}"/>
              </a:ext>
            </a:extLst>
          </p:cNvPr>
          <p:cNvCxnSpPr>
            <a:cxnSpLocks/>
            <a:stCxn id="3" idx="1"/>
          </p:cNvCxnSpPr>
          <p:nvPr/>
        </p:nvCxnSpPr>
        <p:spPr>
          <a:xfrm flipH="1">
            <a:off x="5529064" y="2024844"/>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1B3AB1D3-CE5F-4464-ABAE-90C6C1C2FB13}"/>
              </a:ext>
            </a:extLst>
          </p:cNvPr>
          <p:cNvSpPr/>
          <p:nvPr/>
        </p:nvSpPr>
        <p:spPr bwMode="auto">
          <a:xfrm>
            <a:off x="8265367" y="2456892"/>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3AEDE2F3-9FBB-4F1A-B395-CB1BADF8AF54}"/>
              </a:ext>
            </a:extLst>
          </p:cNvPr>
          <p:cNvCxnSpPr>
            <a:cxnSpLocks/>
            <a:stCxn id="20" idx="1"/>
          </p:cNvCxnSpPr>
          <p:nvPr/>
        </p:nvCxnSpPr>
        <p:spPr>
          <a:xfrm flipH="1">
            <a:off x="5529064" y="2780928"/>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76662E23-A353-495A-8093-9CB7AAAD3799}"/>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D1E84CD1-8B1C-41E4-83B3-411EB0C5CF3C}"/>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検証結果・考察</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263915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24</a:t>
            </a:fld>
            <a:endParaRPr kumimoji="1" lang="ja-JP" altLang="en-US"/>
          </a:p>
        </p:txBody>
      </p:sp>
      <p:sp>
        <p:nvSpPr>
          <p:cNvPr id="3" name="テキスト プレースホルダー 2"/>
          <p:cNvSpPr>
            <a:spLocks noGrp="1"/>
          </p:cNvSpPr>
          <p:nvPr>
            <p:ph type="body" sz="quarter" idx="17"/>
          </p:nvPr>
        </p:nvSpPr>
        <p:spPr>
          <a:xfrm>
            <a:off x="200025" y="3263154"/>
            <a:ext cx="9505950" cy="648997"/>
          </a:xfrm>
        </p:spPr>
        <p:txBody>
          <a:bodyPr/>
          <a:lstStyle/>
          <a:p>
            <a:pPr marL="0" indent="0">
              <a:lnSpc>
                <a:spcPct val="100000"/>
              </a:lnSpc>
              <a:spcBef>
                <a:spcPts val="0"/>
              </a:spcBef>
              <a:buNone/>
            </a:pPr>
            <a:r>
              <a:rPr lang="ja-JP" altLang="en-US" sz="2800" dirty="0">
                <a:latin typeface="+mn-ea"/>
              </a:rPr>
              <a:t>データ活用活動計画の事例紹介</a:t>
            </a:r>
          </a:p>
        </p:txBody>
      </p:sp>
    </p:spTree>
    <p:extLst>
      <p:ext uri="{BB962C8B-B14F-4D97-AF65-F5344CB8AC3E}">
        <p14:creationId xmlns:p14="http://schemas.microsoft.com/office/powerpoint/2010/main" val="883474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8B3760D-91C6-CCDF-7667-C0909488D0E5}"/>
              </a:ext>
            </a:extLst>
          </p:cNvPr>
          <p:cNvSpPr>
            <a:spLocks noGrp="1"/>
          </p:cNvSpPr>
          <p:nvPr>
            <p:ph type="title"/>
          </p:nvPr>
        </p:nvSpPr>
        <p:spPr/>
        <p:txBody>
          <a:bodyPr/>
          <a:lstStyle/>
          <a:p>
            <a:r>
              <a:rPr kumimoji="1" lang="ja-JP" altLang="en-US" dirty="0"/>
              <a:t>支援計画書と活動計画書の位置づけ</a:t>
            </a:r>
          </a:p>
        </p:txBody>
      </p:sp>
      <p:sp>
        <p:nvSpPr>
          <p:cNvPr id="8" name="テキスト プレースホルダー 7">
            <a:extLst>
              <a:ext uri="{FF2B5EF4-FFF2-40B4-BE49-F238E27FC236}">
                <a16:creationId xmlns:a16="http://schemas.microsoft.com/office/drawing/2014/main" id="{D5729643-F714-1AD5-755D-BA718C2A4FAC}"/>
              </a:ext>
            </a:extLst>
          </p:cNvPr>
          <p:cNvSpPr>
            <a:spLocks noGrp="1"/>
          </p:cNvSpPr>
          <p:nvPr>
            <p:ph type="body" sz="quarter" idx="17"/>
          </p:nvPr>
        </p:nvSpPr>
        <p:spPr>
          <a:xfrm>
            <a:off x="200025" y="764704"/>
            <a:ext cx="9505950" cy="833663"/>
          </a:xfrm>
        </p:spPr>
        <p:txBody>
          <a:bodyPr/>
          <a:lstStyle/>
          <a:p>
            <a:pPr marL="0" indent="0">
              <a:buNone/>
            </a:pPr>
            <a:r>
              <a:rPr lang="ja-JP" altLang="en-US" dirty="0">
                <a:solidFill>
                  <a:srgbClr val="000000"/>
                </a:solidFill>
                <a:latin typeface="メイリオ" panose="020B0604030504040204" pitchFamily="50" charset="-128"/>
                <a:ea typeface="メイリオ" panose="020B0604030504040204" pitchFamily="50" charset="-128"/>
              </a:rPr>
              <a:t>地域中小企業ブートキャンプでは、支援計画書と活動計画書を作成します。</a:t>
            </a:r>
            <a:br>
              <a:rPr lang="en-US" altLang="ja-JP" dirty="0">
                <a:solidFill>
                  <a:srgbClr val="000000"/>
                </a:solidFill>
                <a:latin typeface="メイリオ" panose="020B0604030504040204" pitchFamily="50" charset="-128"/>
                <a:ea typeface="メイリオ" panose="020B0604030504040204" pitchFamily="50" charset="-128"/>
              </a:rPr>
            </a:br>
            <a:r>
              <a:rPr lang="ja-JP" altLang="en-US" dirty="0">
                <a:solidFill>
                  <a:srgbClr val="000000"/>
                </a:solidFill>
                <a:latin typeface="メイリオ" panose="020B0604030504040204" pitchFamily="50" charset="-128"/>
                <a:ea typeface="メイリオ" panose="020B0604030504040204" pitchFamily="50" charset="-128"/>
              </a:rPr>
              <a:t>支援計画書は、</a:t>
            </a:r>
            <a:r>
              <a:rPr lang="en-US" altLang="ja-JP" dirty="0">
                <a:solidFill>
                  <a:srgbClr val="000000"/>
                </a:solidFill>
                <a:latin typeface="メイリオ" panose="020B0604030504040204" pitchFamily="50" charset="-128"/>
                <a:ea typeface="メイリオ" panose="020B0604030504040204" pitchFamily="50" charset="-128"/>
              </a:rPr>
              <a:t>DX</a:t>
            </a:r>
            <a:r>
              <a:rPr lang="ja-JP" altLang="en-US" dirty="0">
                <a:solidFill>
                  <a:srgbClr val="000000"/>
                </a:solidFill>
                <a:latin typeface="メイリオ" panose="020B0604030504040204" pitchFamily="50" charset="-128"/>
                <a:ea typeface="メイリオ" panose="020B0604030504040204" pitchFamily="50" charset="-128"/>
              </a:rPr>
              <a:t>コーディネータが主管するプロジェクト管理資料になります。</a:t>
            </a:r>
            <a:endParaRPr lang="en-US" altLang="ja-JP" dirty="0">
              <a:solidFill>
                <a:srgbClr val="000000"/>
              </a:solidFill>
              <a:latin typeface="メイリオ" panose="020B0604030504040204" pitchFamily="50" charset="-128"/>
              <a:ea typeface="メイリオ" panose="020B0604030504040204" pitchFamily="50" charset="-128"/>
            </a:endParaRPr>
          </a:p>
        </p:txBody>
      </p:sp>
      <p:graphicFrame>
        <p:nvGraphicFramePr>
          <p:cNvPr id="9" name="表 2">
            <a:extLst>
              <a:ext uri="{FF2B5EF4-FFF2-40B4-BE49-F238E27FC236}">
                <a16:creationId xmlns:a16="http://schemas.microsoft.com/office/drawing/2014/main" id="{6C6A95E4-2116-47A4-B705-D5F8DA682808}"/>
              </a:ext>
            </a:extLst>
          </p:cNvPr>
          <p:cNvGraphicFramePr>
            <a:graphicFrameLocks noGrp="1"/>
          </p:cNvGraphicFramePr>
          <p:nvPr/>
        </p:nvGraphicFramePr>
        <p:xfrm>
          <a:off x="200025" y="1811707"/>
          <a:ext cx="9470741" cy="4713638"/>
        </p:xfrm>
        <a:graphic>
          <a:graphicData uri="http://schemas.openxmlformats.org/drawingml/2006/table">
            <a:tbl>
              <a:tblPr bandRow="1">
                <a:tableStyleId>{5C22544A-7EE6-4342-B048-85BDC9FD1C3A}</a:tableStyleId>
              </a:tblPr>
              <a:tblGrid>
                <a:gridCol w="1440607">
                  <a:extLst>
                    <a:ext uri="{9D8B030D-6E8A-4147-A177-3AD203B41FA5}">
                      <a16:colId xmlns:a16="http://schemas.microsoft.com/office/drawing/2014/main" val="1412566544"/>
                    </a:ext>
                  </a:extLst>
                </a:gridCol>
                <a:gridCol w="2520280">
                  <a:extLst>
                    <a:ext uri="{9D8B030D-6E8A-4147-A177-3AD203B41FA5}">
                      <a16:colId xmlns:a16="http://schemas.microsoft.com/office/drawing/2014/main" val="246860789"/>
                    </a:ext>
                  </a:extLst>
                </a:gridCol>
                <a:gridCol w="5509854">
                  <a:extLst>
                    <a:ext uri="{9D8B030D-6E8A-4147-A177-3AD203B41FA5}">
                      <a16:colId xmlns:a16="http://schemas.microsoft.com/office/drawing/2014/main" val="3102052605"/>
                    </a:ext>
                  </a:extLst>
                </a:gridCol>
              </a:tblGrid>
              <a:tr h="2356819">
                <a:tc>
                  <a:txBody>
                    <a:bodyPr/>
                    <a:lstStyle/>
                    <a:p>
                      <a:r>
                        <a:rPr kumimoji="1" lang="ja-JP" altLang="en-US" dirty="0">
                          <a:solidFill>
                            <a:schemeClr val="bg1"/>
                          </a:solidFill>
                          <a:latin typeface="Meiryo UI" panose="020B0604030504040204" pitchFamily="50" charset="-128"/>
                          <a:ea typeface="Meiryo UI" panose="020B0604030504040204" pitchFamily="50" charset="-128"/>
                        </a:rPr>
                        <a:t>支援計画書</a:t>
                      </a:r>
                    </a:p>
                  </a:txBody>
                  <a:tcPr>
                    <a:solidFill>
                      <a:srgbClr val="4F81BD"/>
                    </a:solidFill>
                  </a:tcPr>
                </a:tc>
                <a:tc>
                  <a:txBody>
                    <a:bodyPr/>
                    <a:lstStyle/>
                    <a:p>
                      <a:r>
                        <a:rPr kumimoji="1" lang="en-US" altLang="ja-JP" dirty="0">
                          <a:solidFill>
                            <a:schemeClr val="bg1">
                              <a:lumMod val="65000"/>
                            </a:schemeClr>
                          </a:solidFill>
                          <a:latin typeface="Meiryo UI" panose="020B0604030504040204" pitchFamily="50" charset="-128"/>
                          <a:ea typeface="Meiryo UI" panose="020B0604030504040204" pitchFamily="50" charset="-128"/>
                        </a:rPr>
                        <a:t>DX</a:t>
                      </a:r>
                      <a:r>
                        <a:rPr kumimoji="1" lang="ja-JP" altLang="en-US" dirty="0">
                          <a:solidFill>
                            <a:schemeClr val="bg1">
                              <a:lumMod val="65000"/>
                            </a:schemeClr>
                          </a:solidFill>
                          <a:latin typeface="Meiryo UI" panose="020B0604030504040204" pitchFamily="50" charset="-128"/>
                          <a:ea typeface="Meiryo UI" panose="020B0604030504040204" pitchFamily="50" charset="-128"/>
                        </a:rPr>
                        <a:t>コーディネータが、企業の</a:t>
                      </a:r>
                      <a:r>
                        <a:rPr kumimoji="1" lang="en-US" altLang="ja-JP" dirty="0">
                          <a:solidFill>
                            <a:schemeClr val="bg1">
                              <a:lumMod val="65000"/>
                            </a:schemeClr>
                          </a:solidFill>
                          <a:latin typeface="Meiryo UI" panose="020B0604030504040204" pitchFamily="50" charset="-128"/>
                          <a:ea typeface="Meiryo UI" panose="020B0604030504040204" pitchFamily="50" charset="-128"/>
                        </a:rPr>
                        <a:t>DX</a:t>
                      </a:r>
                      <a:r>
                        <a:rPr kumimoji="1" lang="ja-JP" altLang="en-US" dirty="0">
                          <a:solidFill>
                            <a:schemeClr val="bg1">
                              <a:lumMod val="65000"/>
                            </a:schemeClr>
                          </a:solidFill>
                          <a:latin typeface="Meiryo UI" panose="020B0604030504040204" pitchFamily="50" charset="-128"/>
                          <a:ea typeface="Meiryo UI" panose="020B0604030504040204" pitchFamily="50" charset="-128"/>
                        </a:rPr>
                        <a:t>導入を支援するにあたり、支援を進める方法や範囲を定義したプロジェクト管理資料</a:t>
                      </a:r>
                    </a:p>
                  </a:txBody>
                  <a:tcPr/>
                </a:tc>
                <a:tc>
                  <a:txBody>
                    <a:bodyPr/>
                    <a:lstStyle/>
                    <a:p>
                      <a:endParaRPr kumimoji="1" lang="ja-JP" altLang="en-US" dirty="0">
                        <a:solidFill>
                          <a:schemeClr val="bg1">
                            <a:lumMod val="6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75075491"/>
                  </a:ext>
                </a:extLst>
              </a:tr>
              <a:tr h="2356819">
                <a:tc>
                  <a:txBody>
                    <a:bodyPr/>
                    <a:lstStyle/>
                    <a:p>
                      <a:r>
                        <a:rPr kumimoji="1" lang="ja-JP" altLang="en-US" dirty="0">
                          <a:solidFill>
                            <a:schemeClr val="bg1"/>
                          </a:solidFill>
                          <a:latin typeface="Meiryo UI" panose="020B0604030504040204" pitchFamily="50" charset="-128"/>
                          <a:ea typeface="Meiryo UI" panose="020B0604030504040204" pitchFamily="50" charset="-128"/>
                        </a:rPr>
                        <a:t>活動計画書</a:t>
                      </a:r>
                    </a:p>
                  </a:txBody>
                  <a:tcPr>
                    <a:solidFill>
                      <a:srgbClr val="4F81BD"/>
                    </a:solidFill>
                  </a:tcPr>
                </a:tc>
                <a:tc>
                  <a:txBody>
                    <a:bodyPr/>
                    <a:lstStyle/>
                    <a:p>
                      <a:r>
                        <a:rPr kumimoji="1" lang="ja-JP" altLang="en-US" dirty="0">
                          <a:latin typeface="Meiryo UI" panose="020B0604030504040204" pitchFamily="50" charset="-128"/>
                          <a:ea typeface="Meiryo UI" panose="020B0604030504040204" pitchFamily="50" charset="-128"/>
                        </a:rPr>
                        <a:t>企業が</a:t>
                      </a:r>
                      <a:r>
                        <a:rPr kumimoji="1" lang="en-US" altLang="ja-JP" dirty="0">
                          <a:latin typeface="Meiryo UI" panose="020B0604030504040204" pitchFamily="50" charset="-128"/>
                          <a:ea typeface="Meiryo UI" panose="020B0604030504040204" pitchFamily="50" charset="-128"/>
                        </a:rPr>
                        <a:t>DX</a:t>
                      </a:r>
                      <a:r>
                        <a:rPr kumimoji="1" lang="ja-JP" altLang="en-US" dirty="0">
                          <a:latin typeface="Meiryo UI" panose="020B0604030504040204" pitchFamily="50" charset="-128"/>
                          <a:ea typeface="Meiryo UI" panose="020B0604030504040204" pitchFamily="50" charset="-128"/>
                        </a:rPr>
                        <a:t>を推進するにあたり、目的や効果、実施内容を計画立てて、検証するための活動内容を定義した報告資料</a:t>
                      </a: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93679983"/>
                  </a:ext>
                </a:extLst>
              </a:tr>
            </a:tbl>
          </a:graphicData>
        </a:graphic>
      </p:graphicFrame>
      <p:sp>
        <p:nvSpPr>
          <p:cNvPr id="12" name="スライド番号プレースホルダー 1">
            <a:extLst>
              <a:ext uri="{FF2B5EF4-FFF2-40B4-BE49-F238E27FC236}">
                <a16:creationId xmlns:a16="http://schemas.microsoft.com/office/drawing/2014/main" id="{32D1AE60-5148-4172-9218-09FAA3157B43}"/>
              </a:ext>
            </a:extLst>
          </p:cNvPr>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t>25</a:t>
            </a:fld>
            <a:endParaRPr kumimoji="1" lang="ja-JP" altLang="en-US"/>
          </a:p>
        </p:txBody>
      </p:sp>
      <p:pic>
        <p:nvPicPr>
          <p:cNvPr id="14" name="Picture 2" descr="プラスマークアイコン 3 | グローバルナレッジ株式会社">
            <a:extLst>
              <a:ext uri="{FF2B5EF4-FFF2-40B4-BE49-F238E27FC236}">
                <a16:creationId xmlns:a16="http://schemas.microsoft.com/office/drawing/2014/main" id="{42CC3648-4C8A-4369-A943-E99C6B46DA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7176" y="2778485"/>
            <a:ext cx="292918" cy="29291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5D2D126A-3F55-4ABB-9E15-2A5CE7920183}"/>
              </a:ext>
            </a:extLst>
          </p:cNvPr>
          <p:cNvSpPr/>
          <p:nvPr/>
        </p:nvSpPr>
        <p:spPr bwMode="auto">
          <a:xfrm>
            <a:off x="6969224" y="1988840"/>
            <a:ext cx="2548483" cy="2016224"/>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800" b="1" u="sng" dirty="0">
                <a:solidFill>
                  <a:schemeClr val="bg1">
                    <a:lumMod val="50000"/>
                  </a:schemeClr>
                </a:solidFill>
                <a:latin typeface="Meiryo UI" panose="020B0604030504040204" pitchFamily="50" charset="-128"/>
                <a:ea typeface="Meiryo UI" panose="020B0604030504040204" pitchFamily="50" charset="-128"/>
              </a:rPr>
              <a:t>プロジェクト管理資料</a:t>
            </a:r>
            <a:endParaRPr kumimoji="0" lang="en-US" altLang="ja-JP" sz="1800" b="1" u="sng" dirty="0">
              <a:solidFill>
                <a:schemeClr val="bg1">
                  <a:lumMod val="50000"/>
                </a:schemeClr>
              </a:solidFill>
              <a:latin typeface="Meiryo UI" panose="020B0604030504040204" pitchFamily="50" charset="-128"/>
              <a:ea typeface="Meiryo UI" panose="020B0604030504040204" pitchFamily="50" charset="-128"/>
            </a:endParaRPr>
          </a:p>
          <a:p>
            <a:pPr marL="182563" indent="-182563" algn="l">
              <a:buFont typeface="Arial" panose="020B0604020202020204" pitchFamily="34" charset="0"/>
              <a:buChar char="•"/>
            </a:pPr>
            <a:r>
              <a:rPr kumimoji="0" lang="ja-JP" altLang="en-US" sz="1600" dirty="0">
                <a:solidFill>
                  <a:schemeClr val="bg1">
                    <a:lumMod val="50000"/>
                  </a:schemeClr>
                </a:solidFill>
                <a:latin typeface="Meiryo UI" panose="020B0604030504040204" pitchFamily="50" charset="-128"/>
                <a:ea typeface="Meiryo UI" panose="020B0604030504040204" pitchFamily="50" charset="-128"/>
              </a:rPr>
              <a:t>プロジェクト体制と役割</a:t>
            </a:r>
          </a:p>
          <a:p>
            <a:pPr marL="182563" indent="-182563" algn="l">
              <a:buFont typeface="Arial" panose="020B0604020202020204" pitchFamily="34" charset="0"/>
              <a:buChar char="•"/>
            </a:pPr>
            <a:r>
              <a:rPr kumimoji="0" lang="ja-JP" altLang="en-US" sz="1600" dirty="0">
                <a:solidFill>
                  <a:schemeClr val="bg1">
                    <a:lumMod val="50000"/>
                  </a:schemeClr>
                </a:solidFill>
                <a:latin typeface="Meiryo UI" panose="020B0604030504040204" pitchFamily="50" charset="-128"/>
                <a:ea typeface="Meiryo UI" panose="020B0604030504040204" pitchFamily="50" charset="-128"/>
              </a:rPr>
              <a:t>作業計画（</a:t>
            </a:r>
            <a:r>
              <a:rPr kumimoji="0" lang="en-US" altLang="ja-JP" sz="1600" dirty="0">
                <a:solidFill>
                  <a:schemeClr val="bg1">
                    <a:lumMod val="50000"/>
                  </a:schemeClr>
                </a:solidFill>
                <a:latin typeface="Meiryo UI" panose="020B0604030504040204" pitchFamily="50" charset="-128"/>
                <a:ea typeface="Meiryo UI" panose="020B0604030504040204" pitchFamily="50" charset="-128"/>
              </a:rPr>
              <a:t>WBS</a:t>
            </a:r>
            <a:r>
              <a:rPr kumimoji="0" lang="ja-JP" altLang="en-US" sz="1600" dirty="0">
                <a:solidFill>
                  <a:schemeClr val="bg1">
                    <a:lumMod val="50000"/>
                  </a:schemeClr>
                </a:solidFill>
                <a:latin typeface="Meiryo UI" panose="020B0604030504040204" pitchFamily="50" charset="-128"/>
                <a:ea typeface="Meiryo UI" panose="020B0604030504040204" pitchFamily="50" charset="-128"/>
              </a:rPr>
              <a:t>）</a:t>
            </a:r>
          </a:p>
          <a:p>
            <a:pPr marL="182563" indent="-182563" algn="l">
              <a:buFont typeface="Arial" panose="020B0604020202020204" pitchFamily="34" charset="0"/>
              <a:buChar char="•"/>
            </a:pPr>
            <a:r>
              <a:rPr kumimoji="0" lang="ja-JP" altLang="en-US" sz="1600" dirty="0">
                <a:solidFill>
                  <a:schemeClr val="bg1">
                    <a:lumMod val="50000"/>
                  </a:schemeClr>
                </a:solidFill>
                <a:latin typeface="Meiryo UI" panose="020B0604030504040204" pitchFamily="50" charset="-128"/>
                <a:ea typeface="Meiryo UI" panose="020B0604030504040204" pitchFamily="50" charset="-128"/>
              </a:rPr>
              <a:t>個別相談会アジェンダ</a:t>
            </a:r>
          </a:p>
          <a:p>
            <a:pPr marL="182563" indent="-182563" algn="l">
              <a:buFont typeface="Arial" panose="020B0604020202020204" pitchFamily="34" charset="0"/>
              <a:buChar char="•"/>
            </a:pPr>
            <a:r>
              <a:rPr kumimoji="0" lang="ja-JP" altLang="en-US" sz="1600" dirty="0">
                <a:solidFill>
                  <a:schemeClr val="bg1">
                    <a:lumMod val="50000"/>
                  </a:schemeClr>
                </a:solidFill>
                <a:latin typeface="Meiryo UI" panose="020B0604030504040204" pitchFamily="50" charset="-128"/>
                <a:ea typeface="Meiryo UI" panose="020B0604030504040204" pitchFamily="50" charset="-128"/>
              </a:rPr>
              <a:t>個別相談会議事録</a:t>
            </a:r>
          </a:p>
          <a:p>
            <a:pPr marL="182563" indent="-182563" algn="l">
              <a:buFont typeface="Arial" panose="020B0604020202020204" pitchFamily="34" charset="0"/>
              <a:buChar char="•"/>
            </a:pPr>
            <a:r>
              <a:rPr kumimoji="0" lang="ja-JP" altLang="en-US" sz="1600" dirty="0">
                <a:solidFill>
                  <a:schemeClr val="bg1">
                    <a:lumMod val="50000"/>
                  </a:schemeClr>
                </a:solidFill>
                <a:latin typeface="Meiryo UI" panose="020B0604030504040204" pitchFamily="50" charset="-128"/>
                <a:ea typeface="Meiryo UI" panose="020B0604030504040204" pitchFamily="50" charset="-128"/>
              </a:rPr>
              <a:t>課題管理表</a:t>
            </a:r>
          </a:p>
          <a:p>
            <a:pPr marL="182563" indent="-182563" algn="l">
              <a:buFont typeface="Arial" panose="020B0604020202020204" pitchFamily="34" charset="0"/>
              <a:buChar char="•"/>
            </a:pPr>
            <a:r>
              <a:rPr kumimoji="0" lang="ja-JP" altLang="en-US" sz="1600" dirty="0">
                <a:solidFill>
                  <a:schemeClr val="bg1">
                    <a:lumMod val="50000"/>
                  </a:schemeClr>
                </a:solidFill>
                <a:latin typeface="Meiryo UI" panose="020B0604030504040204" pitchFamily="50" charset="-128"/>
                <a:ea typeface="Meiryo UI" panose="020B0604030504040204" pitchFamily="50" charset="-128"/>
              </a:rPr>
              <a:t>品質チェックリスト</a:t>
            </a:r>
          </a:p>
        </p:txBody>
      </p:sp>
      <p:pic>
        <p:nvPicPr>
          <p:cNvPr id="18" name="図 17">
            <a:extLst>
              <a:ext uri="{FF2B5EF4-FFF2-40B4-BE49-F238E27FC236}">
                <a16:creationId xmlns:a16="http://schemas.microsoft.com/office/drawing/2014/main" id="{CC0D37E3-D954-4D2B-87C3-D24651FCB469}"/>
              </a:ext>
            </a:extLst>
          </p:cNvPr>
          <p:cNvPicPr>
            <a:picLocks noChangeAspect="1"/>
          </p:cNvPicPr>
          <p:nvPr/>
        </p:nvPicPr>
        <p:blipFill rotWithShape="1">
          <a:blip r:embed="rId3"/>
          <a:srcRect l="9538" r="9460"/>
          <a:stretch/>
        </p:blipFill>
        <p:spPr>
          <a:xfrm>
            <a:off x="4448944" y="4437112"/>
            <a:ext cx="1649580" cy="1145542"/>
          </a:xfrm>
          <a:prstGeom prst="rect">
            <a:avLst/>
          </a:prstGeom>
          <a:ln>
            <a:solidFill>
              <a:schemeClr val="bg1">
                <a:lumMod val="50000"/>
              </a:schemeClr>
            </a:solidFill>
          </a:ln>
        </p:spPr>
      </p:pic>
      <p:pic>
        <p:nvPicPr>
          <p:cNvPr id="19" name="図 18">
            <a:extLst>
              <a:ext uri="{FF2B5EF4-FFF2-40B4-BE49-F238E27FC236}">
                <a16:creationId xmlns:a16="http://schemas.microsoft.com/office/drawing/2014/main" id="{E95BB0BA-DA4B-4863-8CDC-532506C533AD}"/>
              </a:ext>
            </a:extLst>
          </p:cNvPr>
          <p:cNvPicPr>
            <a:picLocks noChangeAspect="1"/>
          </p:cNvPicPr>
          <p:nvPr/>
        </p:nvPicPr>
        <p:blipFill rotWithShape="1">
          <a:blip r:embed="rId4"/>
          <a:srcRect l="9693" r="9613"/>
          <a:stretch/>
        </p:blipFill>
        <p:spPr>
          <a:xfrm>
            <a:off x="6178532" y="4437112"/>
            <a:ext cx="1649557" cy="1149894"/>
          </a:xfrm>
          <a:prstGeom prst="rect">
            <a:avLst/>
          </a:prstGeom>
          <a:ln>
            <a:solidFill>
              <a:schemeClr val="bg1">
                <a:lumMod val="50000"/>
              </a:schemeClr>
            </a:solidFill>
          </a:ln>
        </p:spPr>
      </p:pic>
      <p:pic>
        <p:nvPicPr>
          <p:cNvPr id="20" name="図 19">
            <a:extLst>
              <a:ext uri="{FF2B5EF4-FFF2-40B4-BE49-F238E27FC236}">
                <a16:creationId xmlns:a16="http://schemas.microsoft.com/office/drawing/2014/main" id="{65FFB275-9499-4A6E-9B51-CC736F6DCF2B}"/>
              </a:ext>
            </a:extLst>
          </p:cNvPr>
          <p:cNvPicPr>
            <a:picLocks noChangeAspect="1"/>
          </p:cNvPicPr>
          <p:nvPr/>
        </p:nvPicPr>
        <p:blipFill rotWithShape="1">
          <a:blip r:embed="rId5"/>
          <a:srcRect l="9769" r="9460"/>
          <a:stretch/>
        </p:blipFill>
        <p:spPr>
          <a:xfrm>
            <a:off x="7908098" y="4437112"/>
            <a:ext cx="1651129" cy="1149893"/>
          </a:xfrm>
          <a:prstGeom prst="rect">
            <a:avLst/>
          </a:prstGeom>
          <a:ln>
            <a:solidFill>
              <a:schemeClr val="bg1">
                <a:lumMod val="50000"/>
              </a:schemeClr>
            </a:solidFill>
          </a:ln>
        </p:spPr>
      </p:pic>
      <p:pic>
        <p:nvPicPr>
          <p:cNvPr id="21" name="図 20">
            <a:extLst>
              <a:ext uri="{FF2B5EF4-FFF2-40B4-BE49-F238E27FC236}">
                <a16:creationId xmlns:a16="http://schemas.microsoft.com/office/drawing/2014/main" id="{9C70D6DA-B8DD-42CB-A738-B2BDA6BB84C5}"/>
              </a:ext>
            </a:extLst>
          </p:cNvPr>
          <p:cNvPicPr>
            <a:picLocks noChangeAspect="1"/>
          </p:cNvPicPr>
          <p:nvPr/>
        </p:nvPicPr>
        <p:blipFill rotWithShape="1">
          <a:blip r:embed="rId6"/>
          <a:srcRect l="9463" r="9383"/>
          <a:stretch/>
        </p:blipFill>
        <p:spPr>
          <a:xfrm>
            <a:off x="6037990" y="5164109"/>
            <a:ext cx="1646444" cy="1141196"/>
          </a:xfrm>
          <a:prstGeom prst="rect">
            <a:avLst/>
          </a:prstGeom>
          <a:ln>
            <a:solidFill>
              <a:schemeClr val="bg1">
                <a:lumMod val="50000"/>
              </a:schemeClr>
            </a:solidFill>
          </a:ln>
        </p:spPr>
      </p:pic>
      <p:pic>
        <p:nvPicPr>
          <p:cNvPr id="22" name="図 21">
            <a:extLst>
              <a:ext uri="{FF2B5EF4-FFF2-40B4-BE49-F238E27FC236}">
                <a16:creationId xmlns:a16="http://schemas.microsoft.com/office/drawing/2014/main" id="{4F787EED-8A44-46F9-9172-986C39895C22}"/>
              </a:ext>
            </a:extLst>
          </p:cNvPr>
          <p:cNvPicPr>
            <a:picLocks noChangeAspect="1"/>
          </p:cNvPicPr>
          <p:nvPr/>
        </p:nvPicPr>
        <p:blipFill rotWithShape="1">
          <a:blip r:embed="rId7"/>
          <a:srcRect l="9539" r="9537"/>
          <a:stretch/>
        </p:blipFill>
        <p:spPr>
          <a:xfrm>
            <a:off x="4309983" y="5161613"/>
            <a:ext cx="1651129" cy="1147707"/>
          </a:xfrm>
          <a:prstGeom prst="rect">
            <a:avLst/>
          </a:prstGeom>
          <a:ln>
            <a:solidFill>
              <a:schemeClr val="bg1">
                <a:lumMod val="50000"/>
              </a:schemeClr>
            </a:solidFill>
          </a:ln>
        </p:spPr>
      </p:pic>
      <p:pic>
        <p:nvPicPr>
          <p:cNvPr id="23" name="図 22">
            <a:extLst>
              <a:ext uri="{FF2B5EF4-FFF2-40B4-BE49-F238E27FC236}">
                <a16:creationId xmlns:a16="http://schemas.microsoft.com/office/drawing/2014/main" id="{27153D62-0472-4CE7-9DDA-F45B03A45FD9}"/>
              </a:ext>
            </a:extLst>
          </p:cNvPr>
          <p:cNvPicPr>
            <a:picLocks noChangeAspect="1"/>
          </p:cNvPicPr>
          <p:nvPr/>
        </p:nvPicPr>
        <p:blipFill rotWithShape="1">
          <a:blip r:embed="rId8"/>
          <a:srcRect l="9616" r="9536"/>
          <a:stretch/>
        </p:blipFill>
        <p:spPr>
          <a:xfrm>
            <a:off x="7761312" y="5161613"/>
            <a:ext cx="1646443" cy="1145539"/>
          </a:xfrm>
          <a:prstGeom prst="rect">
            <a:avLst/>
          </a:prstGeom>
          <a:ln>
            <a:solidFill>
              <a:schemeClr val="bg1">
                <a:lumMod val="50000"/>
              </a:schemeClr>
            </a:solidFill>
          </a:ln>
        </p:spPr>
      </p:pic>
      <p:pic>
        <p:nvPicPr>
          <p:cNvPr id="16" name="図 15">
            <a:extLst>
              <a:ext uri="{FF2B5EF4-FFF2-40B4-BE49-F238E27FC236}">
                <a16:creationId xmlns:a16="http://schemas.microsoft.com/office/drawing/2014/main" id="{92F7F739-8EA5-4D2C-8036-23A315B76CC8}"/>
              </a:ext>
            </a:extLst>
          </p:cNvPr>
          <p:cNvPicPr>
            <a:picLocks noChangeAspect="1"/>
          </p:cNvPicPr>
          <p:nvPr/>
        </p:nvPicPr>
        <p:blipFill rotWithShape="1">
          <a:blip r:embed="rId9"/>
          <a:srcRect l="31100" t="19970" r="10020" b="7987"/>
          <a:stretch/>
        </p:blipFill>
        <p:spPr>
          <a:xfrm>
            <a:off x="4304928" y="2209174"/>
            <a:ext cx="2158206" cy="1435387"/>
          </a:xfrm>
          <a:prstGeom prst="rect">
            <a:avLst/>
          </a:prstGeom>
        </p:spPr>
      </p:pic>
      <p:sp>
        <p:nvSpPr>
          <p:cNvPr id="2" name="正方形/長方形 1">
            <a:extLst>
              <a:ext uri="{FF2B5EF4-FFF2-40B4-BE49-F238E27FC236}">
                <a16:creationId xmlns:a16="http://schemas.microsoft.com/office/drawing/2014/main" id="{DFC5B851-8730-4D58-ACED-8E27B5E0F48C}"/>
              </a:ext>
            </a:extLst>
          </p:cNvPr>
          <p:cNvSpPr/>
          <p:nvPr/>
        </p:nvSpPr>
        <p:spPr bwMode="auto">
          <a:xfrm>
            <a:off x="200025" y="4149080"/>
            <a:ext cx="9470741" cy="2376265"/>
          </a:xfrm>
          <a:prstGeom prst="rect">
            <a:avLst/>
          </a:prstGeom>
          <a:noFill/>
          <a:ln w="57150">
            <a:solidFill>
              <a:srgbClr val="FF0000"/>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4577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511DC09-83A5-4BD2-BB2C-75200A2F8054}"/>
              </a:ext>
            </a:extLst>
          </p:cNvPr>
          <p:cNvSpPr>
            <a:spLocks noGrp="1"/>
          </p:cNvSpPr>
          <p:nvPr>
            <p:ph type="sldNum" sz="quarter" idx="12"/>
          </p:nvPr>
        </p:nvSpPr>
        <p:spPr/>
        <p:txBody>
          <a:bodyPr/>
          <a:lstStyle/>
          <a:p>
            <a:fld id="{D9550142-B990-490A-A107-ED7302A7FD52}" type="slidenum">
              <a:rPr kumimoji="1" lang="ja-JP" altLang="en-US" smtClean="0"/>
              <a:t>26</a:t>
            </a:fld>
            <a:endParaRPr kumimoji="1" lang="ja-JP" altLang="en-US" dirty="0"/>
          </a:p>
        </p:txBody>
      </p:sp>
      <p:sp>
        <p:nvSpPr>
          <p:cNvPr id="26" name="タイトル 2">
            <a:extLst>
              <a:ext uri="{FF2B5EF4-FFF2-40B4-BE49-F238E27FC236}">
                <a16:creationId xmlns:a16="http://schemas.microsoft.com/office/drawing/2014/main" id="{633FE4A8-8B94-4ACB-AC4B-C32EBE925FE2}"/>
              </a:ext>
            </a:extLst>
          </p:cNvPr>
          <p:cNvSpPr txBox="1">
            <a:spLocks/>
          </p:cNvSpPr>
          <p:nvPr/>
        </p:nvSpPr>
        <p:spPr>
          <a:xfrm>
            <a:off x="62096" y="360"/>
            <a:ext cx="9787448" cy="461665"/>
          </a:xfrm>
          <a:prstGeom prst="rect">
            <a:avLst/>
          </a:prstGeom>
        </p:spPr>
        <p:txBody>
          <a:bodyPr vert="horz" wrap="square" lIns="91440" tIns="45720" rIns="91440" bIns="45720" rtlCol="0" anchor="ctr">
            <a:spAutoFit/>
          </a:bodyPr>
          <a:lstStyle>
            <a:lvl1pPr algn="l" defTabSz="914395"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a:t>
            </a:r>
            <a:r>
              <a:rPr lang="en-US" altLang="ja-JP" dirty="0"/>
              <a:t>【</a:t>
            </a:r>
            <a:r>
              <a:rPr lang="ja-JP" altLang="en-US" dirty="0"/>
              <a:t>事例①</a:t>
            </a:r>
            <a:r>
              <a:rPr lang="en-US" altLang="ja-JP" dirty="0"/>
              <a:t>】</a:t>
            </a:r>
            <a:r>
              <a:rPr lang="ja-JP" altLang="en-US" dirty="0"/>
              <a:t>活動計画・報告エグゼクティブサマリ</a:t>
            </a:r>
          </a:p>
        </p:txBody>
      </p:sp>
      <p:grpSp>
        <p:nvGrpSpPr>
          <p:cNvPr id="28" name="グループ化 27">
            <a:extLst>
              <a:ext uri="{FF2B5EF4-FFF2-40B4-BE49-F238E27FC236}">
                <a16:creationId xmlns:a16="http://schemas.microsoft.com/office/drawing/2014/main" id="{4CDCC3B1-F491-419C-B6B4-68C5B61ECEA6}"/>
              </a:ext>
            </a:extLst>
          </p:cNvPr>
          <p:cNvGrpSpPr/>
          <p:nvPr/>
        </p:nvGrpSpPr>
        <p:grpSpPr>
          <a:xfrm>
            <a:off x="125298" y="549494"/>
            <a:ext cx="9654996" cy="6047858"/>
            <a:chOff x="125298" y="549492"/>
            <a:chExt cx="9654996" cy="6032620"/>
          </a:xfrm>
        </p:grpSpPr>
        <p:sp>
          <p:nvSpPr>
            <p:cNvPr id="29" name="正方形/長方形 28">
              <a:extLst>
                <a:ext uri="{FF2B5EF4-FFF2-40B4-BE49-F238E27FC236}">
                  <a16:creationId xmlns:a16="http://schemas.microsoft.com/office/drawing/2014/main" id="{266102D0-835D-4824-AAAA-5AF087462BF6}"/>
                </a:ext>
              </a:extLst>
            </p:cNvPr>
            <p:cNvSpPr/>
            <p:nvPr/>
          </p:nvSpPr>
          <p:spPr>
            <a:xfrm>
              <a:off x="1568624" y="1461709"/>
              <a:ext cx="4070548" cy="36685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活動計画</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565F974D-D2F4-40C0-82C7-4E100F799DB7}"/>
                </a:ext>
              </a:extLst>
            </p:cNvPr>
            <p:cNvSpPr/>
            <p:nvPr/>
          </p:nvSpPr>
          <p:spPr>
            <a:xfrm>
              <a:off x="5706988" y="1461709"/>
              <a:ext cx="4070548" cy="36685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活動結果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A4E8F05B-4632-4C23-9138-4669AAF4D2E6}"/>
                </a:ext>
              </a:extLst>
            </p:cNvPr>
            <p:cNvSpPr/>
            <p:nvPr/>
          </p:nvSpPr>
          <p:spPr>
            <a:xfrm>
              <a:off x="128464" y="1885331"/>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解決したい</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課題</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1B39D186-0D29-4CDD-AB79-16B39A21514A}"/>
                </a:ext>
              </a:extLst>
            </p:cNvPr>
            <p:cNvSpPr/>
            <p:nvPr/>
          </p:nvSpPr>
          <p:spPr>
            <a:xfrm>
              <a:off x="1568624" y="1885331"/>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宿泊施設の稼働率低下に伴い、ダイナミックプライシングの導入による新たな収益モデルを実現したい</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74071383-5887-44C4-833D-5E44D5112722}"/>
                </a:ext>
              </a:extLst>
            </p:cNvPr>
            <p:cNvSpPr/>
            <p:nvPr/>
          </p:nvSpPr>
          <p:spPr>
            <a:xfrm>
              <a:off x="5706988" y="1885331"/>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0E7B64BB-6F4E-4B4D-8651-3CF1E023E5CA}"/>
                </a:ext>
              </a:extLst>
            </p:cNvPr>
            <p:cNvSpPr/>
            <p:nvPr/>
          </p:nvSpPr>
          <p:spPr>
            <a:xfrm>
              <a:off x="128464" y="3268723"/>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課題解決に</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向けた対策</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2763555F-66B6-4BDC-948B-701D962F0AE3}"/>
                </a:ext>
              </a:extLst>
            </p:cNvPr>
            <p:cNvSpPr/>
            <p:nvPr/>
          </p:nvSpPr>
          <p:spPr>
            <a:xfrm>
              <a:off x="1568624" y="3268723"/>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宿泊施設のタイムリーな稼働率可視化を実現し、効果的な価格設定や施策実施を可能とする</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2E511483-DF1E-44C4-BE1A-10D666A97088}"/>
                </a:ext>
              </a:extLst>
            </p:cNvPr>
            <p:cNvSpPr/>
            <p:nvPr/>
          </p:nvSpPr>
          <p:spPr>
            <a:xfrm>
              <a:off x="5706988" y="3268723"/>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4E4870F3-90E8-4288-A49A-93201DAB0338}"/>
                </a:ext>
              </a:extLst>
            </p:cNvPr>
            <p:cNvSpPr/>
            <p:nvPr/>
          </p:nvSpPr>
          <p:spPr>
            <a:xfrm>
              <a:off x="128464" y="4636875"/>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課題解決に</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よる効果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35123FF7-A532-4C52-B9ED-7278B9F7E60D}"/>
                </a:ext>
              </a:extLst>
            </p:cNvPr>
            <p:cNvSpPr/>
            <p:nvPr/>
          </p:nvSpPr>
          <p:spPr>
            <a:xfrm>
              <a:off x="1568624" y="4636875"/>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高稼働率の実現による売上拡大を実現する</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CD0671FB-0272-4229-8327-D6D3DBEDF540}"/>
                </a:ext>
              </a:extLst>
            </p:cNvPr>
            <p:cNvSpPr/>
            <p:nvPr/>
          </p:nvSpPr>
          <p:spPr>
            <a:xfrm>
              <a:off x="5706988" y="4636875"/>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5F069410-AD61-4A90-A43A-37C9BD84C6BC}"/>
                </a:ext>
              </a:extLst>
            </p:cNvPr>
            <p:cNvSpPr/>
            <p:nvPr/>
          </p:nvSpPr>
          <p:spPr>
            <a:xfrm>
              <a:off x="125298" y="6048640"/>
              <a:ext cx="1375872" cy="53347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今後の活動</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497330D8-A235-41AE-A5B0-1EC0F7A19411}"/>
                </a:ext>
              </a:extLst>
            </p:cNvPr>
            <p:cNvSpPr/>
            <p:nvPr/>
          </p:nvSpPr>
          <p:spPr>
            <a:xfrm>
              <a:off x="1501216" y="6053111"/>
              <a:ext cx="8275912" cy="5279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4A57D73A-7036-49B6-877B-3C3C844A8EB9}"/>
                </a:ext>
              </a:extLst>
            </p:cNvPr>
            <p:cNvSpPr/>
            <p:nvPr/>
          </p:nvSpPr>
          <p:spPr>
            <a:xfrm>
              <a:off x="128465" y="549492"/>
              <a:ext cx="1376254" cy="371131"/>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テーマ</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B1F143C8-07A5-4FE2-99DC-923F73651B94}"/>
                </a:ext>
              </a:extLst>
            </p:cNvPr>
            <p:cNvSpPr/>
            <p:nvPr/>
          </p:nvSpPr>
          <p:spPr>
            <a:xfrm>
              <a:off x="1504335" y="554927"/>
              <a:ext cx="8275959" cy="363076"/>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宿泊施設のシミュレーションモデル</a:t>
              </a:r>
            </a:p>
          </p:txBody>
        </p:sp>
        <p:sp>
          <p:nvSpPr>
            <p:cNvPr id="47" name="正方形/長方形 46">
              <a:extLst>
                <a:ext uri="{FF2B5EF4-FFF2-40B4-BE49-F238E27FC236}">
                  <a16:creationId xmlns:a16="http://schemas.microsoft.com/office/drawing/2014/main" id="{06A63398-B8F0-48D0-84F6-0483AF6AAB99}"/>
                </a:ext>
              </a:extLst>
            </p:cNvPr>
            <p:cNvSpPr/>
            <p:nvPr/>
          </p:nvSpPr>
          <p:spPr>
            <a:xfrm>
              <a:off x="128464" y="980728"/>
              <a:ext cx="1375872" cy="366581"/>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対象業務</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領域</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60A1F50E-D875-459E-BC55-73DAB63C3C27}"/>
                </a:ext>
              </a:extLst>
            </p:cNvPr>
            <p:cNvSpPr/>
            <p:nvPr/>
          </p:nvSpPr>
          <p:spPr>
            <a:xfrm>
              <a:off x="1504382" y="984232"/>
              <a:ext cx="8275912" cy="363077"/>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収支管理、予実管理、実績比較、将来予測</a:t>
              </a:r>
            </a:p>
          </p:txBody>
        </p:sp>
      </p:grpSp>
    </p:spTree>
    <p:extLst>
      <p:ext uri="{BB962C8B-B14F-4D97-AF65-F5344CB8AC3E}">
        <p14:creationId xmlns:p14="http://schemas.microsoft.com/office/powerpoint/2010/main" val="1712518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27</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事例①</a:t>
            </a:r>
            <a:r>
              <a:rPr lang="en-US" altLang="ja-JP" dirty="0"/>
              <a:t>】</a:t>
            </a:r>
            <a:r>
              <a:rPr lang="ja-JP" altLang="en-US" sz="2400" b="1" kern="0" dirty="0">
                <a:solidFill>
                  <a:prstClr val="black"/>
                </a:solidFill>
                <a:latin typeface="Meiryo UI" panose="020B0604030504040204" pitchFamily="50" charset="-128"/>
                <a:ea typeface="Meiryo UI" panose="020B0604030504040204" pitchFamily="50" charset="-128"/>
              </a:rPr>
              <a:t>活動計画・報告書</a:t>
            </a:r>
            <a:r>
              <a:rPr lang="ja-JP" altLang="en-US" dirty="0"/>
              <a:t>：</a:t>
            </a:r>
            <a:r>
              <a:rPr lang="en-US" altLang="ja-JP" dirty="0"/>
              <a:t>#1-</a:t>
            </a:r>
            <a:r>
              <a:rPr lang="ja-JP" altLang="en-US" dirty="0"/>
              <a:t>全体像の整理 ①</a:t>
            </a:r>
            <a:endParaRPr kumimoji="1" lang="ja-JP" altLang="en-US" dirty="0"/>
          </a:p>
        </p:txBody>
      </p:sp>
      <p:grpSp>
        <p:nvGrpSpPr>
          <p:cNvPr id="3" name="グループ化 2">
            <a:extLst>
              <a:ext uri="{FF2B5EF4-FFF2-40B4-BE49-F238E27FC236}">
                <a16:creationId xmlns:a16="http://schemas.microsoft.com/office/drawing/2014/main" id="{D00999BB-5943-49E8-A14E-031D1565F49D}"/>
              </a:ext>
            </a:extLst>
          </p:cNvPr>
          <p:cNvGrpSpPr/>
          <p:nvPr/>
        </p:nvGrpSpPr>
        <p:grpSpPr>
          <a:xfrm>
            <a:off x="128464" y="620688"/>
            <a:ext cx="9649070" cy="5904661"/>
            <a:chOff x="128464" y="1484783"/>
            <a:chExt cx="9649070" cy="5040566"/>
          </a:xfrm>
        </p:grpSpPr>
        <p:sp>
          <p:nvSpPr>
            <p:cNvPr id="126" name="正方形/長方形 125">
              <a:extLst>
                <a:ext uri="{FF2B5EF4-FFF2-40B4-BE49-F238E27FC236}">
                  <a16:creationId xmlns:a16="http://schemas.microsoft.com/office/drawing/2014/main" id="{D74C3F0E-8180-4303-84DC-E9F1003CB454}"/>
                </a:ext>
              </a:extLst>
            </p:cNvPr>
            <p:cNvSpPr/>
            <p:nvPr/>
          </p:nvSpPr>
          <p:spPr>
            <a:xfrm>
              <a:off x="5167476" y="1484783"/>
              <a:ext cx="4610058" cy="392247"/>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現状と</a:t>
              </a:r>
              <a:r>
                <a:rPr lang="en-US" altLang="ja-JP" sz="1400" b="1" dirty="0">
                  <a:solidFill>
                    <a:schemeClr val="bg1"/>
                  </a:solidFill>
                  <a:latin typeface="Meiryo UI" panose="020B0604030504040204" pitchFamily="50" charset="-128"/>
                  <a:ea typeface="Meiryo UI" panose="020B0604030504040204" pitchFamily="50" charset="-128"/>
                </a:rPr>
                <a:t>GAP</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原因）</a:t>
              </a:r>
              <a:r>
                <a:rPr lang="en-US" altLang="ja-JP" sz="1400" b="1" dirty="0">
                  <a:solidFill>
                    <a:schemeClr val="bg1"/>
                  </a:solidFill>
                  <a:latin typeface="Meiryo UI" panose="020B0604030504040204" pitchFamily="50" charset="-128"/>
                  <a:ea typeface="Meiryo UI" panose="020B0604030504040204" pitchFamily="50" charset="-128"/>
                </a:rPr>
                <a:t>】</a:t>
              </a:r>
            </a:p>
          </p:txBody>
        </p:sp>
        <p:grpSp>
          <p:nvGrpSpPr>
            <p:cNvPr id="6" name="グループ化 5">
              <a:extLst>
                <a:ext uri="{FF2B5EF4-FFF2-40B4-BE49-F238E27FC236}">
                  <a16:creationId xmlns:a16="http://schemas.microsoft.com/office/drawing/2014/main" id="{4255883A-347D-4A28-9674-CAD60D7B2B15}"/>
                </a:ext>
              </a:extLst>
            </p:cNvPr>
            <p:cNvGrpSpPr/>
            <p:nvPr/>
          </p:nvGrpSpPr>
          <p:grpSpPr>
            <a:xfrm>
              <a:off x="128464" y="1484783"/>
              <a:ext cx="9649070" cy="5040566"/>
              <a:chOff x="128464" y="1484783"/>
              <a:chExt cx="9649070" cy="4165859"/>
            </a:xfrm>
          </p:grpSpPr>
          <p:sp>
            <p:nvSpPr>
              <p:cNvPr id="127" name="正方形/長方形 126">
                <a:extLst>
                  <a:ext uri="{FF2B5EF4-FFF2-40B4-BE49-F238E27FC236}">
                    <a16:creationId xmlns:a16="http://schemas.microsoft.com/office/drawing/2014/main" id="{750DA70F-8E2E-4DCD-BE1B-1474C3097381}"/>
                  </a:ext>
                </a:extLst>
              </p:cNvPr>
              <p:cNvSpPr/>
              <p:nvPr/>
            </p:nvSpPr>
            <p:spPr>
              <a:xfrm>
                <a:off x="5167476" y="1808962"/>
                <a:ext cx="4610058" cy="38416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現状</a:t>
                </a:r>
                <a:r>
                  <a:rPr lang="en-US" altLang="ja-JP" sz="1400" kern="100" dirty="0">
                    <a:solidFill>
                      <a:schemeClr val="tx1"/>
                    </a:solidFill>
                    <a:latin typeface="Meiryo UI" panose="020B0604030504040204" pitchFamily="50" charset="-128"/>
                    <a:ea typeface="Meiryo UI" panose="020B0604030504040204" pitchFamily="50" charset="-128"/>
                  </a:rPr>
                  <a:t>】</a:t>
                </a:r>
                <a:br>
                  <a:rPr lang="en-US" altLang="ja-JP" sz="1400" kern="100" dirty="0">
                    <a:solidFill>
                      <a:schemeClr val="tx1"/>
                    </a:solidFill>
                    <a:latin typeface="Meiryo UI" panose="020B0604030504040204" pitchFamily="50" charset="-128"/>
                    <a:ea typeface="Meiryo UI" panose="020B0604030504040204" pitchFamily="50" charset="-128"/>
                  </a:rPr>
                </a:br>
                <a:r>
                  <a:rPr lang="ja-JP" altLang="en-US" sz="1400" kern="100" dirty="0">
                    <a:solidFill>
                      <a:schemeClr val="tx1"/>
                    </a:solidFill>
                    <a:latin typeface="Meiryo UI" panose="020B0604030504040204" pitchFamily="50" charset="-128"/>
                    <a:ea typeface="Meiryo UI" panose="020B0604030504040204" pitchFamily="50" charset="-128"/>
                  </a:rPr>
                  <a:t>　・会議のたびに運営報告用資料を作成するが、データにタイムラグがあったり、見込みのデータで作成するため実態を反映していない</a:t>
                </a:r>
                <a:br>
                  <a:rPr lang="ja-JP" altLang="en-US" sz="1400" kern="100" dirty="0">
                    <a:solidFill>
                      <a:schemeClr val="tx1"/>
                    </a:solidFill>
                    <a:latin typeface="Meiryo UI" panose="020B0604030504040204" pitchFamily="50" charset="-128"/>
                    <a:ea typeface="Meiryo UI" panose="020B0604030504040204" pitchFamily="50" charset="-128"/>
                  </a:rPr>
                </a:br>
                <a:r>
                  <a:rPr lang="ja-JP" altLang="en-US" sz="1400" kern="100" dirty="0">
                    <a:solidFill>
                      <a:schemeClr val="tx1"/>
                    </a:solidFill>
                    <a:latin typeface="Meiryo UI" panose="020B0604030504040204" pitchFamily="50" charset="-128"/>
                    <a:ea typeface="Meiryo UI" panose="020B0604030504040204" pitchFamily="50" charset="-128"/>
                  </a:rPr>
                  <a:t>　・意思決定のために検討用の追加データが必要な場合があり、意思決定が次回以降に持ち越されることがある。</a:t>
                </a:r>
                <a:br>
                  <a:rPr lang="ja-JP" altLang="en-US" sz="1400" kern="100" dirty="0">
                    <a:solidFill>
                      <a:schemeClr val="tx1"/>
                    </a:solidFill>
                    <a:latin typeface="Meiryo UI" panose="020B0604030504040204" pitchFamily="50" charset="-128"/>
                    <a:ea typeface="Meiryo UI" panose="020B0604030504040204" pitchFamily="50" charset="-128"/>
                  </a:rPr>
                </a:b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原因</a:t>
                </a:r>
                <a:r>
                  <a:rPr lang="en-US" altLang="ja-JP" sz="1400" kern="100" dirty="0">
                    <a:solidFill>
                      <a:schemeClr val="tx1"/>
                    </a:solidFill>
                    <a:latin typeface="Meiryo UI" panose="020B0604030504040204" pitchFamily="50" charset="-128"/>
                    <a:ea typeface="Meiryo UI" panose="020B0604030504040204" pitchFamily="50" charset="-128"/>
                  </a:rPr>
                  <a:t>】</a:t>
                </a:r>
                <a:br>
                  <a:rPr lang="en-US" altLang="ja-JP" sz="1400" kern="100" dirty="0">
                    <a:solidFill>
                      <a:schemeClr val="tx1"/>
                    </a:solidFill>
                    <a:latin typeface="Meiryo UI" panose="020B0604030504040204" pitchFamily="50" charset="-128"/>
                    <a:ea typeface="Meiryo UI" panose="020B0604030504040204" pitchFamily="50" charset="-128"/>
                  </a:rPr>
                </a:br>
                <a:r>
                  <a:rPr lang="ja-JP" altLang="en-US" sz="1400" kern="100" dirty="0">
                    <a:solidFill>
                      <a:schemeClr val="tx1"/>
                    </a:solidFill>
                    <a:latin typeface="Meiryo UI" panose="020B0604030504040204" pitchFamily="50" charset="-128"/>
                    <a:ea typeface="Meiryo UI" panose="020B0604030504040204" pitchFamily="50" charset="-128"/>
                  </a:rPr>
                  <a:t>　・ 報告資料を作成するために、各自のエクセルや集計ツールを設けており一律ではない。</a:t>
                </a:r>
              </a:p>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　・ 意思決定に至るデータを、会議の都度用意するのは限界があった。</a:t>
                </a:r>
              </a:p>
            </p:txBody>
          </p:sp>
          <p:grpSp>
            <p:nvGrpSpPr>
              <p:cNvPr id="5" name="グループ化 4">
                <a:extLst>
                  <a:ext uri="{FF2B5EF4-FFF2-40B4-BE49-F238E27FC236}">
                    <a16:creationId xmlns:a16="http://schemas.microsoft.com/office/drawing/2014/main" id="{BE23F806-685D-4D37-93B2-9F8A518EA74C}"/>
                  </a:ext>
                </a:extLst>
              </p:cNvPr>
              <p:cNvGrpSpPr/>
              <p:nvPr/>
            </p:nvGrpSpPr>
            <p:grpSpPr>
              <a:xfrm>
                <a:off x="128464" y="1484783"/>
                <a:ext cx="4608512" cy="4165859"/>
                <a:chOff x="128464" y="1484783"/>
                <a:chExt cx="2883872" cy="4165859"/>
              </a:xfrm>
            </p:grpSpPr>
            <p:sp>
              <p:nvSpPr>
                <p:cNvPr id="124" name="正方形/長方形 123">
                  <a:extLst>
                    <a:ext uri="{FF2B5EF4-FFF2-40B4-BE49-F238E27FC236}">
                      <a16:creationId xmlns:a16="http://schemas.microsoft.com/office/drawing/2014/main" id="{9BBA74F8-4465-45E9-935B-9AE60779FCC8}"/>
                    </a:ext>
                  </a:extLst>
                </p:cNvPr>
                <p:cNvSpPr/>
                <p:nvPr/>
              </p:nvSpPr>
              <p:spPr>
                <a:xfrm>
                  <a:off x="128464" y="1484783"/>
                  <a:ext cx="2883872" cy="324179"/>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あるべき姿</a:t>
                  </a:r>
                  <a:r>
                    <a:rPr lang="en-US" altLang="ja-JP" sz="1400" b="1" dirty="0">
                      <a:solidFill>
                        <a:schemeClr val="bg1"/>
                      </a:solidFill>
                      <a:latin typeface="Meiryo UI" panose="020B0604030504040204" pitchFamily="50" charset="-128"/>
                      <a:ea typeface="Meiryo UI" panose="020B0604030504040204" pitchFamily="50" charset="-128"/>
                    </a:rPr>
                    <a:t>】</a:t>
                  </a:r>
                </a:p>
              </p:txBody>
            </p:sp>
            <p:sp>
              <p:nvSpPr>
                <p:cNvPr id="125" name="正方形/長方形 124">
                  <a:extLst>
                    <a:ext uri="{FF2B5EF4-FFF2-40B4-BE49-F238E27FC236}">
                      <a16:creationId xmlns:a16="http://schemas.microsoft.com/office/drawing/2014/main" id="{9D659834-9BD3-434F-B229-DBE85984EF0D}"/>
                    </a:ext>
                  </a:extLst>
                </p:cNvPr>
                <p:cNvSpPr/>
                <p:nvPr/>
              </p:nvSpPr>
              <p:spPr>
                <a:xfrm>
                  <a:off x="128464" y="1808962"/>
                  <a:ext cx="2883872" cy="38416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id="{7F1BF769-CFF3-41C3-A33F-592475F85ADC}"/>
                    </a:ext>
                  </a:extLst>
                </p:cNvPr>
                <p:cNvSpPr/>
                <p:nvPr/>
              </p:nvSpPr>
              <p:spPr>
                <a:xfrm>
                  <a:off x="205797" y="1928322"/>
                  <a:ext cx="272920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一言でいうと</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29" name="正方形/長方形 128">
                  <a:extLst>
                    <a:ext uri="{FF2B5EF4-FFF2-40B4-BE49-F238E27FC236}">
                      <a16:creationId xmlns:a16="http://schemas.microsoft.com/office/drawing/2014/main" id="{F256BDBE-EB81-4D5C-886D-AFF4BEC0E904}"/>
                    </a:ext>
                  </a:extLst>
                </p:cNvPr>
                <p:cNvSpPr/>
                <p:nvPr/>
              </p:nvSpPr>
              <p:spPr>
                <a:xfrm>
                  <a:off x="205797" y="2178271"/>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・運営状況をツールにて可視化</a:t>
                  </a:r>
                </a:p>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 リアルタイムな数字をもとに意思決定をサポートする</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130" name="正方形/長方形 129">
                  <a:extLst>
                    <a:ext uri="{FF2B5EF4-FFF2-40B4-BE49-F238E27FC236}">
                      <a16:creationId xmlns:a16="http://schemas.microsoft.com/office/drawing/2014/main" id="{21D84D9C-E703-4121-8A3B-22FB9C10D690}"/>
                    </a:ext>
                  </a:extLst>
                </p:cNvPr>
                <p:cNvSpPr/>
                <p:nvPr/>
              </p:nvSpPr>
              <p:spPr>
                <a:xfrm>
                  <a:off x="202112" y="3162846"/>
                  <a:ext cx="273657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誰が、どう、うれしい？</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1" name="正方形/長方形 130">
                  <a:extLst>
                    <a:ext uri="{FF2B5EF4-FFF2-40B4-BE49-F238E27FC236}">
                      <a16:creationId xmlns:a16="http://schemas.microsoft.com/office/drawing/2014/main" id="{0FD24FEB-F943-4D39-BC77-DA1D6E0F1535}"/>
                    </a:ext>
                  </a:extLst>
                </p:cNvPr>
                <p:cNvSpPr/>
                <p:nvPr/>
              </p:nvSpPr>
              <p:spPr>
                <a:xfrm>
                  <a:off x="205797" y="3412795"/>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・会議資料準備時間の削減（運営担当）</a:t>
                  </a:r>
                </a:p>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・見たいデータがその場で確認でき、意思決定が迅速に行えること（経営層・運営担当）</a:t>
                  </a:r>
                </a:p>
              </p:txBody>
            </p:sp>
            <p:sp>
              <p:nvSpPr>
                <p:cNvPr id="132" name="正方形/長方形 131">
                  <a:extLst>
                    <a:ext uri="{FF2B5EF4-FFF2-40B4-BE49-F238E27FC236}">
                      <a16:creationId xmlns:a16="http://schemas.microsoft.com/office/drawing/2014/main" id="{A7B1ABD3-0B0A-4BF3-9E6C-B811FE50E82C}"/>
                    </a:ext>
                  </a:extLst>
                </p:cNvPr>
                <p:cNvSpPr/>
                <p:nvPr/>
              </p:nvSpPr>
              <p:spPr>
                <a:xfrm>
                  <a:off x="205797" y="4413583"/>
                  <a:ext cx="272920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どの指標にどの程度貢献する？</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3" name="正方形/長方形 132">
                  <a:extLst>
                    <a:ext uri="{FF2B5EF4-FFF2-40B4-BE49-F238E27FC236}">
                      <a16:creationId xmlns:a16="http://schemas.microsoft.com/office/drawing/2014/main" id="{B8B3144B-6629-43E5-A018-3250B704ADEC}"/>
                    </a:ext>
                  </a:extLst>
                </p:cNvPr>
                <p:cNvSpPr/>
                <p:nvPr/>
              </p:nvSpPr>
              <p:spPr>
                <a:xfrm>
                  <a:off x="205797" y="4663532"/>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zh-TW" altLang="en-US" sz="1400" kern="100" dirty="0">
                      <a:solidFill>
                        <a:schemeClr val="tx1"/>
                      </a:solidFill>
                      <a:latin typeface="Meiryo UI" panose="020B0604030504040204" pitchFamily="50" charset="-128"/>
                      <a:ea typeface="Meiryo UI" panose="020B0604030504040204" pitchFamily="50" charset="-128"/>
                    </a:rPr>
                    <a:t>営業効率　〇〇円</a:t>
                  </a:r>
                </a:p>
              </p:txBody>
            </p:sp>
          </p:grpSp>
        </p:grpSp>
        <p:sp>
          <p:nvSpPr>
            <p:cNvPr id="141" name="二等辺三角形 140">
              <a:extLst>
                <a:ext uri="{FF2B5EF4-FFF2-40B4-BE49-F238E27FC236}">
                  <a16:creationId xmlns:a16="http://schemas.microsoft.com/office/drawing/2014/main" id="{2076CDBB-EB2B-4992-9AB2-D9C5F8458910}"/>
                </a:ext>
              </a:extLst>
            </p:cNvPr>
            <p:cNvSpPr/>
            <p:nvPr/>
          </p:nvSpPr>
          <p:spPr>
            <a:xfrm rot="5222001">
              <a:off x="4909095" y="2305010"/>
              <a:ext cx="86262" cy="136007"/>
            </a:xfrm>
            <a:prstGeom prst="triangle">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buFont typeface="Arial" panose="020B0604020202020204" pitchFamily="34" charset="0"/>
                <a:buChar char="•"/>
              </a:pPr>
              <a:endParaRPr lang="ja-JP" altLang="en-US" sz="1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847572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28</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事例①</a:t>
            </a:r>
            <a:r>
              <a:rPr lang="en-US" altLang="ja-JP" dirty="0"/>
              <a:t>】</a:t>
            </a:r>
            <a:r>
              <a:rPr lang="ja-JP" altLang="en-US" sz="2400" b="1" kern="0" dirty="0">
                <a:solidFill>
                  <a:prstClr val="black"/>
                </a:solidFill>
                <a:latin typeface="Meiryo UI" panose="020B0604030504040204" pitchFamily="50" charset="-128"/>
                <a:ea typeface="Meiryo UI" panose="020B0604030504040204" pitchFamily="50" charset="-128"/>
              </a:rPr>
              <a:t>活動計画・報告書</a:t>
            </a:r>
            <a:r>
              <a:rPr lang="ja-JP" altLang="en-US" dirty="0"/>
              <a:t>：</a:t>
            </a:r>
            <a:r>
              <a:rPr lang="en-US" altLang="ja-JP" dirty="0"/>
              <a:t>#1-</a:t>
            </a:r>
            <a:r>
              <a:rPr lang="ja-JP" altLang="en-US" dirty="0"/>
              <a:t>全体像の整理 ②</a:t>
            </a:r>
            <a:endParaRPr kumimoji="1" lang="ja-JP" altLang="en-US" dirty="0"/>
          </a:p>
        </p:txBody>
      </p:sp>
      <p:grpSp>
        <p:nvGrpSpPr>
          <p:cNvPr id="3" name="グループ化 2">
            <a:extLst>
              <a:ext uri="{FF2B5EF4-FFF2-40B4-BE49-F238E27FC236}">
                <a16:creationId xmlns:a16="http://schemas.microsoft.com/office/drawing/2014/main" id="{C39AAE1E-38C2-4EC5-B80D-70EC4B4D11FF}"/>
              </a:ext>
            </a:extLst>
          </p:cNvPr>
          <p:cNvGrpSpPr/>
          <p:nvPr/>
        </p:nvGrpSpPr>
        <p:grpSpPr>
          <a:xfrm>
            <a:off x="128465" y="620687"/>
            <a:ext cx="9649070" cy="5949860"/>
            <a:chOff x="128465" y="1484782"/>
            <a:chExt cx="9649070" cy="5085765"/>
          </a:xfrm>
        </p:grpSpPr>
        <p:grpSp>
          <p:nvGrpSpPr>
            <p:cNvPr id="4" name="グループ化 3">
              <a:extLst>
                <a:ext uri="{FF2B5EF4-FFF2-40B4-BE49-F238E27FC236}">
                  <a16:creationId xmlns:a16="http://schemas.microsoft.com/office/drawing/2014/main" id="{F980E42B-F14D-4E33-BF28-9DE16DD90E3C}"/>
                </a:ext>
              </a:extLst>
            </p:cNvPr>
            <p:cNvGrpSpPr/>
            <p:nvPr/>
          </p:nvGrpSpPr>
          <p:grpSpPr>
            <a:xfrm>
              <a:off x="141886" y="5661248"/>
              <a:ext cx="9619304" cy="909299"/>
              <a:chOff x="4949140" y="5814537"/>
              <a:chExt cx="4747974" cy="659462"/>
            </a:xfrm>
          </p:grpSpPr>
          <p:sp>
            <p:nvSpPr>
              <p:cNvPr id="138" name="正方形/長方形 137">
                <a:extLst>
                  <a:ext uri="{FF2B5EF4-FFF2-40B4-BE49-F238E27FC236}">
                    <a16:creationId xmlns:a16="http://schemas.microsoft.com/office/drawing/2014/main" id="{86633821-F860-48D1-B1CB-856FD7EC1243}"/>
                  </a:ext>
                </a:extLst>
              </p:cNvPr>
              <p:cNvSpPr/>
              <p:nvPr/>
            </p:nvSpPr>
            <p:spPr>
              <a:xfrm>
                <a:off x="5500292" y="5814537"/>
                <a:ext cx="4196822" cy="659462"/>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本年度中に、段階的に社内への可視化ツールの浸透を図る、また会議の際の意思決定についてはデータを必ず用いるような文化の醸成を目指す</a:t>
                </a:r>
              </a:p>
            </p:txBody>
          </p:sp>
          <p:sp>
            <p:nvSpPr>
              <p:cNvPr id="140" name="正方形/長方形 139">
                <a:extLst>
                  <a:ext uri="{FF2B5EF4-FFF2-40B4-BE49-F238E27FC236}">
                    <a16:creationId xmlns:a16="http://schemas.microsoft.com/office/drawing/2014/main" id="{B90EA722-A2D7-40D0-AE81-84A406922719}"/>
                  </a:ext>
                </a:extLst>
              </p:cNvPr>
              <p:cNvSpPr/>
              <p:nvPr/>
            </p:nvSpPr>
            <p:spPr>
              <a:xfrm>
                <a:off x="4949140" y="5814537"/>
                <a:ext cx="551152" cy="65946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中期</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目標</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sp>
          <p:nvSpPr>
            <p:cNvPr id="126" name="正方形/長方形 125">
              <a:extLst>
                <a:ext uri="{FF2B5EF4-FFF2-40B4-BE49-F238E27FC236}">
                  <a16:creationId xmlns:a16="http://schemas.microsoft.com/office/drawing/2014/main" id="{D74C3F0E-8180-4303-84DC-E9F1003CB454}"/>
                </a:ext>
              </a:extLst>
            </p:cNvPr>
            <p:cNvSpPr/>
            <p:nvPr/>
          </p:nvSpPr>
          <p:spPr>
            <a:xfrm>
              <a:off x="128465" y="1484782"/>
              <a:ext cx="9649070" cy="394618"/>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【GAP</a:t>
              </a:r>
              <a:r>
                <a:rPr lang="ja-JP" altLang="en-US" sz="1400" b="1" dirty="0">
                  <a:solidFill>
                    <a:schemeClr val="bg1"/>
                  </a:solidFill>
                  <a:latin typeface="Meiryo UI" panose="020B0604030504040204" pitchFamily="50" charset="-128"/>
                  <a:ea typeface="Meiryo UI" panose="020B0604030504040204" pitchFamily="50" charset="-128"/>
                </a:rPr>
                <a:t>を埋める解決策</a:t>
              </a:r>
              <a:r>
                <a:rPr lang="en-US" altLang="ja-JP" sz="1400" b="1" dirty="0">
                  <a:solidFill>
                    <a:schemeClr val="bg1"/>
                  </a:solidFill>
                  <a:latin typeface="Meiryo UI" panose="020B0604030504040204" pitchFamily="50" charset="-128"/>
                  <a:ea typeface="Meiryo UI" panose="020B0604030504040204" pitchFamily="50" charset="-128"/>
                </a:rPr>
                <a:t>】</a:t>
              </a:r>
            </a:p>
          </p:txBody>
        </p:sp>
        <p:sp>
          <p:nvSpPr>
            <p:cNvPr id="127" name="正方形/長方形 126">
              <a:extLst>
                <a:ext uri="{FF2B5EF4-FFF2-40B4-BE49-F238E27FC236}">
                  <a16:creationId xmlns:a16="http://schemas.microsoft.com/office/drawing/2014/main" id="{750DA70F-8E2E-4DCD-BE1B-1474C3097381}"/>
                </a:ext>
              </a:extLst>
            </p:cNvPr>
            <p:cNvSpPr/>
            <p:nvPr/>
          </p:nvSpPr>
          <p:spPr>
            <a:xfrm>
              <a:off x="128465" y="1864352"/>
              <a:ext cx="9649070" cy="264476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■可視化ツール（</a:t>
              </a:r>
              <a:r>
                <a:rPr lang="en-US" altLang="ja-JP" sz="1400" kern="100" dirty="0" err="1">
                  <a:solidFill>
                    <a:schemeClr val="tx1"/>
                  </a:solidFill>
                  <a:latin typeface="Meiryo UI" panose="020B0604030504040204" pitchFamily="50" charset="-128"/>
                  <a:ea typeface="Meiryo UI" panose="020B0604030504040204" pitchFamily="50" charset="-128"/>
                </a:rPr>
                <a:t>PowerBI</a:t>
              </a:r>
              <a:r>
                <a:rPr lang="ja-JP" altLang="en-US" sz="1400" kern="100" dirty="0">
                  <a:solidFill>
                    <a:schemeClr val="tx1"/>
                  </a:solidFill>
                  <a:latin typeface="Meiryo UI" panose="020B0604030504040204" pitchFamily="50" charset="-128"/>
                  <a:ea typeface="Meiryo UI" panose="020B0604030504040204" pitchFamily="50" charset="-128"/>
                </a:rPr>
                <a:t>）を活用</a:t>
              </a:r>
              <a:br>
                <a:rPr lang="ja-JP" altLang="en-US" sz="1400" kern="100" dirty="0">
                  <a:solidFill>
                    <a:schemeClr val="tx1"/>
                  </a:solidFill>
                  <a:latin typeface="Meiryo UI" panose="020B0604030504040204" pitchFamily="50" charset="-128"/>
                  <a:ea typeface="Meiryo UI" panose="020B0604030504040204" pitchFamily="50" charset="-128"/>
                </a:rPr>
              </a:br>
              <a:r>
                <a:rPr lang="ja-JP" altLang="en-US" sz="1400" kern="100" dirty="0">
                  <a:solidFill>
                    <a:schemeClr val="tx1"/>
                  </a:solidFill>
                  <a:latin typeface="Meiryo UI" panose="020B0604030504040204" pitchFamily="50" charset="-128"/>
                  <a:ea typeface="Meiryo UI" panose="020B0604030504040204" pitchFamily="50" charset="-128"/>
                </a:rPr>
                <a:t>　・ 利用者ごとにアカウントを用意して各自で利用</a:t>
              </a:r>
            </a:p>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　・ その場で担当者が手元で操作し、投影できるようにする。</a:t>
              </a:r>
              <a:br>
                <a:rPr lang="ja-JP" altLang="en-US" sz="1400" kern="100" dirty="0">
                  <a:solidFill>
                    <a:schemeClr val="tx1"/>
                  </a:solidFill>
                  <a:latin typeface="Meiryo UI" panose="020B0604030504040204" pitchFamily="50" charset="-128"/>
                  <a:ea typeface="Meiryo UI" panose="020B0604030504040204" pitchFamily="50" charset="-128"/>
                </a:rPr>
              </a:br>
              <a:r>
                <a:rPr lang="ja-JP" altLang="en-US" sz="1400" kern="100" dirty="0">
                  <a:solidFill>
                    <a:schemeClr val="tx1"/>
                  </a:solidFill>
                  <a:latin typeface="Meiryo UI" panose="020B0604030504040204" pitchFamily="50" charset="-128"/>
                  <a:ea typeface="Meiryo UI" panose="020B0604030504040204" pitchFamily="50" charset="-128"/>
                </a:rPr>
                <a:t>　・ 追加要望についてもその場で投影し、会議における意思決定を促す</a:t>
              </a:r>
            </a:p>
          </p:txBody>
        </p:sp>
        <p:grpSp>
          <p:nvGrpSpPr>
            <p:cNvPr id="6" name="グループ化 5">
              <a:extLst>
                <a:ext uri="{FF2B5EF4-FFF2-40B4-BE49-F238E27FC236}">
                  <a16:creationId xmlns:a16="http://schemas.microsoft.com/office/drawing/2014/main" id="{E52C7AEC-2791-42AB-9DC8-49186B95842A}"/>
                </a:ext>
              </a:extLst>
            </p:cNvPr>
            <p:cNvGrpSpPr/>
            <p:nvPr/>
          </p:nvGrpSpPr>
          <p:grpSpPr>
            <a:xfrm>
              <a:off x="144810" y="4653135"/>
              <a:ext cx="9616379" cy="909299"/>
              <a:chOff x="144810" y="4653136"/>
              <a:chExt cx="9616379" cy="659462"/>
            </a:xfrm>
          </p:grpSpPr>
          <p:sp>
            <p:nvSpPr>
              <p:cNvPr id="29" name="正方形/長方形 28">
                <a:extLst>
                  <a:ext uri="{FF2B5EF4-FFF2-40B4-BE49-F238E27FC236}">
                    <a16:creationId xmlns:a16="http://schemas.microsoft.com/office/drawing/2014/main" id="{670F26F8-959D-4F4B-901C-E8A611394371}"/>
                  </a:ext>
                </a:extLst>
              </p:cNvPr>
              <p:cNvSpPr/>
              <p:nvPr/>
            </p:nvSpPr>
            <p:spPr>
              <a:xfrm>
                <a:off x="144810" y="4653136"/>
                <a:ext cx="1113698" cy="65946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短期</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目標</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18697AFB-24B1-4B46-9F94-F7F626402D1F}"/>
                  </a:ext>
                </a:extLst>
              </p:cNvPr>
              <p:cNvSpPr/>
              <p:nvPr/>
            </p:nvSpPr>
            <p:spPr>
              <a:xfrm>
                <a:off x="1258508" y="4653136"/>
                <a:ext cx="8502681" cy="659462"/>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年度内に可視化ツールを導入、担当者が利用できるレベルを目指す</a:t>
                </a:r>
              </a:p>
            </p:txBody>
          </p:sp>
        </p:grpSp>
      </p:grpSp>
    </p:spTree>
    <p:extLst>
      <p:ext uri="{BB962C8B-B14F-4D97-AF65-F5344CB8AC3E}">
        <p14:creationId xmlns:p14="http://schemas.microsoft.com/office/powerpoint/2010/main" val="294502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ja-JP" altLang="en-US" sz="2400" b="1" kern="0" dirty="0">
                <a:solidFill>
                  <a:prstClr val="black"/>
                </a:solidFill>
                <a:latin typeface="Meiryo UI" panose="020B0604030504040204" pitchFamily="50" charset="-128"/>
                <a:ea typeface="Meiryo UI" panose="020B0604030504040204" pitchFamily="50" charset="-128"/>
              </a:rPr>
              <a:t>活動計画・報告書</a:t>
            </a:r>
            <a:r>
              <a:rPr lang="ja-JP" altLang="en-US" dirty="0"/>
              <a:t>：</a:t>
            </a:r>
            <a:r>
              <a:rPr lang="en-US" altLang="ja-JP" dirty="0"/>
              <a:t>#1-</a:t>
            </a:r>
            <a:r>
              <a:rPr lang="ja-JP" altLang="en-US" dirty="0"/>
              <a:t>全体像の整理 ①</a:t>
            </a:r>
            <a:endParaRPr kumimoji="1" lang="ja-JP" altLang="en-US" dirty="0"/>
          </a:p>
        </p:txBody>
      </p:sp>
      <p:grpSp>
        <p:nvGrpSpPr>
          <p:cNvPr id="3" name="グループ化 2">
            <a:extLst>
              <a:ext uri="{FF2B5EF4-FFF2-40B4-BE49-F238E27FC236}">
                <a16:creationId xmlns:a16="http://schemas.microsoft.com/office/drawing/2014/main" id="{D00999BB-5943-49E8-A14E-031D1565F49D}"/>
              </a:ext>
            </a:extLst>
          </p:cNvPr>
          <p:cNvGrpSpPr/>
          <p:nvPr/>
        </p:nvGrpSpPr>
        <p:grpSpPr>
          <a:xfrm>
            <a:off x="128464" y="620688"/>
            <a:ext cx="9649070" cy="5904661"/>
            <a:chOff x="128464" y="1484783"/>
            <a:chExt cx="9649070" cy="5040566"/>
          </a:xfrm>
        </p:grpSpPr>
        <p:sp>
          <p:nvSpPr>
            <p:cNvPr id="126" name="正方形/長方形 125">
              <a:extLst>
                <a:ext uri="{FF2B5EF4-FFF2-40B4-BE49-F238E27FC236}">
                  <a16:creationId xmlns:a16="http://schemas.microsoft.com/office/drawing/2014/main" id="{D74C3F0E-8180-4303-84DC-E9F1003CB454}"/>
                </a:ext>
              </a:extLst>
            </p:cNvPr>
            <p:cNvSpPr/>
            <p:nvPr/>
          </p:nvSpPr>
          <p:spPr>
            <a:xfrm>
              <a:off x="5167476" y="1484783"/>
              <a:ext cx="4610058" cy="392247"/>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現状と</a:t>
              </a:r>
              <a:r>
                <a:rPr lang="en-US" altLang="ja-JP" sz="1400" b="1" dirty="0">
                  <a:solidFill>
                    <a:schemeClr val="bg1"/>
                  </a:solidFill>
                  <a:latin typeface="Meiryo UI" panose="020B0604030504040204" pitchFamily="50" charset="-128"/>
                  <a:ea typeface="Meiryo UI" panose="020B0604030504040204" pitchFamily="50" charset="-128"/>
                </a:rPr>
                <a:t>GAP</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原因）</a:t>
              </a:r>
              <a:r>
                <a:rPr lang="en-US" altLang="ja-JP" sz="1400" b="1" dirty="0">
                  <a:solidFill>
                    <a:schemeClr val="bg1"/>
                  </a:solidFill>
                  <a:latin typeface="Meiryo UI" panose="020B0604030504040204" pitchFamily="50" charset="-128"/>
                  <a:ea typeface="Meiryo UI" panose="020B0604030504040204" pitchFamily="50" charset="-128"/>
                </a:rPr>
                <a:t>】</a:t>
              </a:r>
            </a:p>
          </p:txBody>
        </p:sp>
        <p:grpSp>
          <p:nvGrpSpPr>
            <p:cNvPr id="6" name="グループ化 5">
              <a:extLst>
                <a:ext uri="{FF2B5EF4-FFF2-40B4-BE49-F238E27FC236}">
                  <a16:creationId xmlns:a16="http://schemas.microsoft.com/office/drawing/2014/main" id="{4255883A-347D-4A28-9674-CAD60D7B2B15}"/>
                </a:ext>
              </a:extLst>
            </p:cNvPr>
            <p:cNvGrpSpPr/>
            <p:nvPr/>
          </p:nvGrpSpPr>
          <p:grpSpPr>
            <a:xfrm>
              <a:off x="128464" y="1484783"/>
              <a:ext cx="9649070" cy="5040566"/>
              <a:chOff x="128464" y="1484783"/>
              <a:chExt cx="9649070" cy="4165859"/>
            </a:xfrm>
          </p:grpSpPr>
          <p:sp>
            <p:nvSpPr>
              <p:cNvPr id="127" name="正方形/長方形 126">
                <a:extLst>
                  <a:ext uri="{FF2B5EF4-FFF2-40B4-BE49-F238E27FC236}">
                    <a16:creationId xmlns:a16="http://schemas.microsoft.com/office/drawing/2014/main" id="{750DA70F-8E2E-4DCD-BE1B-1474C3097381}"/>
                  </a:ext>
                </a:extLst>
              </p:cNvPr>
              <p:cNvSpPr/>
              <p:nvPr/>
            </p:nvSpPr>
            <p:spPr>
              <a:xfrm>
                <a:off x="5167476" y="1808962"/>
                <a:ext cx="4610058" cy="38416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BE23F806-685D-4D37-93B2-9F8A518EA74C}"/>
                  </a:ext>
                </a:extLst>
              </p:cNvPr>
              <p:cNvGrpSpPr/>
              <p:nvPr/>
            </p:nvGrpSpPr>
            <p:grpSpPr>
              <a:xfrm>
                <a:off x="128464" y="1484783"/>
                <a:ext cx="4608512" cy="4165859"/>
                <a:chOff x="128464" y="1484783"/>
                <a:chExt cx="2883872" cy="4165859"/>
              </a:xfrm>
            </p:grpSpPr>
            <p:sp>
              <p:nvSpPr>
                <p:cNvPr id="124" name="正方形/長方形 123">
                  <a:extLst>
                    <a:ext uri="{FF2B5EF4-FFF2-40B4-BE49-F238E27FC236}">
                      <a16:creationId xmlns:a16="http://schemas.microsoft.com/office/drawing/2014/main" id="{9BBA74F8-4465-45E9-935B-9AE60779FCC8}"/>
                    </a:ext>
                  </a:extLst>
                </p:cNvPr>
                <p:cNvSpPr/>
                <p:nvPr/>
              </p:nvSpPr>
              <p:spPr>
                <a:xfrm>
                  <a:off x="128464" y="1484783"/>
                  <a:ext cx="2883872" cy="324179"/>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あるべき姿</a:t>
                  </a:r>
                  <a:r>
                    <a:rPr lang="en-US" altLang="ja-JP" sz="1400" b="1" dirty="0">
                      <a:solidFill>
                        <a:schemeClr val="bg1"/>
                      </a:solidFill>
                      <a:latin typeface="Meiryo UI" panose="020B0604030504040204" pitchFamily="50" charset="-128"/>
                      <a:ea typeface="Meiryo UI" panose="020B0604030504040204" pitchFamily="50" charset="-128"/>
                    </a:rPr>
                    <a:t>】</a:t>
                  </a:r>
                </a:p>
              </p:txBody>
            </p:sp>
            <p:sp>
              <p:nvSpPr>
                <p:cNvPr id="125" name="正方形/長方形 124">
                  <a:extLst>
                    <a:ext uri="{FF2B5EF4-FFF2-40B4-BE49-F238E27FC236}">
                      <a16:creationId xmlns:a16="http://schemas.microsoft.com/office/drawing/2014/main" id="{9D659834-9BD3-434F-B229-DBE85984EF0D}"/>
                    </a:ext>
                  </a:extLst>
                </p:cNvPr>
                <p:cNvSpPr/>
                <p:nvPr/>
              </p:nvSpPr>
              <p:spPr>
                <a:xfrm>
                  <a:off x="128464" y="1808962"/>
                  <a:ext cx="2883872" cy="38416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id="{7F1BF769-CFF3-41C3-A33F-592475F85ADC}"/>
                    </a:ext>
                  </a:extLst>
                </p:cNvPr>
                <p:cNvSpPr/>
                <p:nvPr/>
              </p:nvSpPr>
              <p:spPr>
                <a:xfrm>
                  <a:off x="205797" y="1928322"/>
                  <a:ext cx="272920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一言でいうと</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29" name="正方形/長方形 128">
                  <a:extLst>
                    <a:ext uri="{FF2B5EF4-FFF2-40B4-BE49-F238E27FC236}">
                      <a16:creationId xmlns:a16="http://schemas.microsoft.com/office/drawing/2014/main" id="{F256BDBE-EB81-4D5C-886D-AFF4BEC0E904}"/>
                    </a:ext>
                  </a:extLst>
                </p:cNvPr>
                <p:cNvSpPr/>
                <p:nvPr/>
              </p:nvSpPr>
              <p:spPr>
                <a:xfrm>
                  <a:off x="205797" y="2178271"/>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130" name="正方形/長方形 129">
                  <a:extLst>
                    <a:ext uri="{FF2B5EF4-FFF2-40B4-BE49-F238E27FC236}">
                      <a16:creationId xmlns:a16="http://schemas.microsoft.com/office/drawing/2014/main" id="{21D84D9C-E703-4121-8A3B-22FB9C10D690}"/>
                    </a:ext>
                  </a:extLst>
                </p:cNvPr>
                <p:cNvSpPr/>
                <p:nvPr/>
              </p:nvSpPr>
              <p:spPr>
                <a:xfrm>
                  <a:off x="202112" y="3162846"/>
                  <a:ext cx="273657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誰が、どう、うれしい？</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1" name="正方形/長方形 130">
                  <a:extLst>
                    <a:ext uri="{FF2B5EF4-FFF2-40B4-BE49-F238E27FC236}">
                      <a16:creationId xmlns:a16="http://schemas.microsoft.com/office/drawing/2014/main" id="{0FD24FEB-F943-4D39-BC77-DA1D6E0F1535}"/>
                    </a:ext>
                  </a:extLst>
                </p:cNvPr>
                <p:cNvSpPr/>
                <p:nvPr/>
              </p:nvSpPr>
              <p:spPr>
                <a:xfrm>
                  <a:off x="205797" y="3412795"/>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132" name="正方形/長方形 131">
                  <a:extLst>
                    <a:ext uri="{FF2B5EF4-FFF2-40B4-BE49-F238E27FC236}">
                      <a16:creationId xmlns:a16="http://schemas.microsoft.com/office/drawing/2014/main" id="{A7B1ABD3-0B0A-4BF3-9E6C-B811FE50E82C}"/>
                    </a:ext>
                  </a:extLst>
                </p:cNvPr>
                <p:cNvSpPr/>
                <p:nvPr/>
              </p:nvSpPr>
              <p:spPr>
                <a:xfrm>
                  <a:off x="205797" y="4413583"/>
                  <a:ext cx="272920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どの指標にどの程度貢献する？</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3" name="正方形/長方形 132">
                  <a:extLst>
                    <a:ext uri="{FF2B5EF4-FFF2-40B4-BE49-F238E27FC236}">
                      <a16:creationId xmlns:a16="http://schemas.microsoft.com/office/drawing/2014/main" id="{B8B3144B-6629-43E5-A018-3250B704ADEC}"/>
                    </a:ext>
                  </a:extLst>
                </p:cNvPr>
                <p:cNvSpPr/>
                <p:nvPr/>
              </p:nvSpPr>
              <p:spPr>
                <a:xfrm>
                  <a:off x="205797" y="4663532"/>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grpSp>
        </p:grpSp>
        <p:sp>
          <p:nvSpPr>
            <p:cNvPr id="141" name="二等辺三角形 140">
              <a:extLst>
                <a:ext uri="{FF2B5EF4-FFF2-40B4-BE49-F238E27FC236}">
                  <a16:creationId xmlns:a16="http://schemas.microsoft.com/office/drawing/2014/main" id="{2076CDBB-EB2B-4992-9AB2-D9C5F8458910}"/>
                </a:ext>
              </a:extLst>
            </p:cNvPr>
            <p:cNvSpPr/>
            <p:nvPr/>
          </p:nvSpPr>
          <p:spPr>
            <a:xfrm rot="5222001">
              <a:off x="4909095" y="2305010"/>
              <a:ext cx="86262" cy="136007"/>
            </a:xfrm>
            <a:prstGeom prst="triangle">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buFont typeface="Arial" panose="020B0604020202020204" pitchFamily="34" charset="0"/>
                <a:buChar char="•"/>
              </a:pPr>
              <a:endParaRPr lang="ja-JP" altLang="en-US" sz="1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77540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29</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事例①</a:t>
            </a:r>
            <a:r>
              <a:rPr lang="en-US" altLang="ja-JP" dirty="0"/>
              <a:t>】</a:t>
            </a:r>
            <a:r>
              <a:rPr lang="ja-JP" altLang="en-US" dirty="0"/>
              <a:t>活動計画・報告書：</a:t>
            </a:r>
            <a:r>
              <a:rPr lang="en-US" altLang="ja-JP" dirty="0"/>
              <a:t>#2-</a:t>
            </a:r>
            <a:r>
              <a:rPr lang="ja-JP" altLang="en-US" dirty="0"/>
              <a:t>可視化</a:t>
            </a:r>
            <a:r>
              <a:rPr lang="en-US" altLang="ja-JP" dirty="0"/>
              <a:t>/</a:t>
            </a:r>
            <a:r>
              <a:rPr lang="ja-JP" altLang="en-US" dirty="0"/>
              <a:t>分析対象データ</a:t>
            </a:r>
            <a:endParaRPr kumimoji="1" lang="ja-JP" altLang="en-US" dirty="0"/>
          </a:p>
        </p:txBody>
      </p:sp>
      <p:sp>
        <p:nvSpPr>
          <p:cNvPr id="27" name="正方形/長方形 26">
            <a:extLst>
              <a:ext uri="{FF2B5EF4-FFF2-40B4-BE49-F238E27FC236}">
                <a16:creationId xmlns:a16="http://schemas.microsoft.com/office/drawing/2014/main" id="{06E8FC2B-3073-4175-8BAD-F4CC7A98F791}"/>
              </a:ext>
            </a:extLst>
          </p:cNvPr>
          <p:cNvSpPr/>
          <p:nvPr/>
        </p:nvSpPr>
        <p:spPr>
          <a:xfrm>
            <a:off x="125836" y="620688"/>
            <a:ext cx="9651700"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分析対象データ</a:t>
            </a: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graphicFrame>
        <p:nvGraphicFramePr>
          <p:cNvPr id="28" name="表 8">
            <a:extLst>
              <a:ext uri="{FF2B5EF4-FFF2-40B4-BE49-F238E27FC236}">
                <a16:creationId xmlns:a16="http://schemas.microsoft.com/office/drawing/2014/main" id="{AF2E3D59-6150-4A2C-B69A-078F67EBD144}"/>
              </a:ext>
            </a:extLst>
          </p:cNvPr>
          <p:cNvGraphicFramePr>
            <a:graphicFrameLocks noGrp="1"/>
          </p:cNvGraphicFramePr>
          <p:nvPr/>
        </p:nvGraphicFramePr>
        <p:xfrm>
          <a:off x="125835" y="1001075"/>
          <a:ext cx="9649073" cy="5501703"/>
        </p:xfrm>
        <a:graphic>
          <a:graphicData uri="http://schemas.openxmlformats.org/drawingml/2006/table">
            <a:tbl>
              <a:tblPr firstRow="1" bandRow="1"/>
              <a:tblGrid>
                <a:gridCol w="1386504">
                  <a:extLst>
                    <a:ext uri="{9D8B030D-6E8A-4147-A177-3AD203B41FA5}">
                      <a16:colId xmlns:a16="http://schemas.microsoft.com/office/drawing/2014/main" val="4132394758"/>
                    </a:ext>
                  </a:extLst>
                </a:gridCol>
                <a:gridCol w="1345070">
                  <a:extLst>
                    <a:ext uri="{9D8B030D-6E8A-4147-A177-3AD203B41FA5}">
                      <a16:colId xmlns:a16="http://schemas.microsoft.com/office/drawing/2014/main" val="138210567"/>
                    </a:ext>
                  </a:extLst>
                </a:gridCol>
                <a:gridCol w="1345070">
                  <a:extLst>
                    <a:ext uri="{9D8B030D-6E8A-4147-A177-3AD203B41FA5}">
                      <a16:colId xmlns:a16="http://schemas.microsoft.com/office/drawing/2014/main" val="804469923"/>
                    </a:ext>
                  </a:extLst>
                </a:gridCol>
                <a:gridCol w="1516997">
                  <a:extLst>
                    <a:ext uri="{9D8B030D-6E8A-4147-A177-3AD203B41FA5}">
                      <a16:colId xmlns:a16="http://schemas.microsoft.com/office/drawing/2014/main" val="3810319031"/>
                    </a:ext>
                  </a:extLst>
                </a:gridCol>
                <a:gridCol w="1830507">
                  <a:extLst>
                    <a:ext uri="{9D8B030D-6E8A-4147-A177-3AD203B41FA5}">
                      <a16:colId xmlns:a16="http://schemas.microsoft.com/office/drawing/2014/main" val="2474820412"/>
                    </a:ext>
                  </a:extLst>
                </a:gridCol>
                <a:gridCol w="2224925">
                  <a:extLst>
                    <a:ext uri="{9D8B030D-6E8A-4147-A177-3AD203B41FA5}">
                      <a16:colId xmlns:a16="http://schemas.microsoft.com/office/drawing/2014/main" val="317767956"/>
                    </a:ext>
                  </a:extLst>
                </a:gridCol>
              </a:tblGrid>
              <a:tr h="563736">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対象データ</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200" b="0" dirty="0">
                          <a:solidFill>
                            <a:schemeClr val="bg1"/>
                          </a:solidFill>
                          <a:latin typeface="Meiryo UI" panose="020B0604030504040204" pitchFamily="50" charset="-128"/>
                          <a:ea typeface="Meiryo UI" panose="020B0604030504040204" pitchFamily="50" charset="-128"/>
                        </a:rPr>
                        <a:t>インプットデータ名称</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既存</a:t>
                      </a:r>
                      <a:r>
                        <a:rPr kumimoji="1" lang="en-US" altLang="ja-JP" sz="1400" dirty="0">
                          <a:solidFill>
                            <a:schemeClr val="bg1"/>
                          </a:solidFill>
                          <a:latin typeface="Meiryo UI" panose="020B0604030504040204" pitchFamily="50" charset="-128"/>
                          <a:ea typeface="Meiryo UI" panose="020B0604030504040204" pitchFamily="50" charset="-128"/>
                        </a:rPr>
                        <a:t>or</a:t>
                      </a:r>
                      <a:r>
                        <a:rPr kumimoji="1" lang="ja-JP" altLang="en-US" sz="1400" dirty="0">
                          <a:solidFill>
                            <a:schemeClr val="bg1"/>
                          </a:solidFill>
                          <a:latin typeface="Meiryo UI" panose="020B0604030504040204" pitchFamily="50" charset="-128"/>
                          <a:ea typeface="Meiryo UI" panose="020B0604030504040204" pitchFamily="50" charset="-128"/>
                        </a:rPr>
                        <a:t>新規</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既存データか、新規に収集が必要か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データ取得元</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保持システム名</a:t>
                      </a:r>
                      <a:br>
                        <a:rPr kumimoji="1" lang="en-US" altLang="ja-JP" sz="1100" b="0" dirty="0">
                          <a:solidFill>
                            <a:schemeClr val="bg1"/>
                          </a:solidFill>
                          <a:latin typeface="Meiryo UI" panose="020B0604030504040204" pitchFamily="50" charset="-128"/>
                          <a:ea typeface="Meiryo UI" panose="020B0604030504040204" pitchFamily="50" charset="-128"/>
                        </a:rPr>
                      </a:br>
                      <a:r>
                        <a:rPr kumimoji="1" lang="en-US" altLang="ja-JP" sz="1100" b="0" dirty="0">
                          <a:solidFill>
                            <a:schemeClr val="bg1"/>
                          </a:solidFill>
                          <a:latin typeface="Meiryo UI" panose="020B0604030504040204" pitchFamily="50" charset="-128"/>
                          <a:ea typeface="Meiryo UI" panose="020B0604030504040204" pitchFamily="50" charset="-128"/>
                        </a:rPr>
                        <a:t>Excel</a:t>
                      </a:r>
                      <a:r>
                        <a:rPr kumimoji="1" lang="ja-JP" altLang="en-US" sz="1100" b="0" dirty="0">
                          <a:solidFill>
                            <a:schemeClr val="bg1"/>
                          </a:solidFill>
                          <a:latin typeface="Meiryo UI" panose="020B0604030504040204" pitchFamily="50" charset="-128"/>
                          <a:ea typeface="Meiryo UI" panose="020B0604030504040204" pitchFamily="50" charset="-128"/>
                        </a:rPr>
                        <a:t>ファイル名など</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情報所有者</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誰がその情報を持っているか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データの状態</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データ量は充足するか</a:t>
                      </a:r>
                      <a:br>
                        <a:rPr kumimoji="1" lang="en-US" altLang="ja-JP" sz="1100" b="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データ品質（ばらつきなど）は問題ないか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備考</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200" b="0" dirty="0">
                          <a:solidFill>
                            <a:schemeClr val="bg1"/>
                          </a:solidFill>
                          <a:latin typeface="Meiryo UI" panose="020B0604030504040204" pitchFamily="50" charset="-128"/>
                          <a:ea typeface="Meiryo UI" panose="020B0604030504040204" pitchFamily="50" charset="-128"/>
                        </a:rPr>
                        <a:t>その他気になる点や制約事項など</a:t>
                      </a:r>
                      <a:endParaRPr kumimoji="1" lang="en-US" altLang="ja-JP"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87623034"/>
                  </a:ext>
                </a:extLst>
              </a:tr>
              <a:tr h="614838">
                <a:tc>
                  <a:txBody>
                    <a:bodyPr/>
                    <a:lstStyle/>
                    <a:p>
                      <a:r>
                        <a:rPr kumimoji="1" lang="ja-JP" altLang="en-US" sz="1400" dirty="0">
                          <a:latin typeface="Meiryo UI" panose="020B0604030504040204" pitchFamily="50" charset="-128"/>
                          <a:ea typeface="Meiryo UI" panose="020B0604030504040204" pitchFamily="50" charset="-128"/>
                        </a:rPr>
                        <a:t>売上データ</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Meiryo UI" panose="020B0604030504040204" pitchFamily="50" charset="-128"/>
                          <a:ea typeface="Meiryo UI" panose="020B0604030504040204" pitchFamily="50" charset="-128"/>
                        </a:rPr>
                        <a:t>既存</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システム</a:t>
                      </a:r>
                      <a:r>
                        <a:rPr kumimoji="1" lang="en-US" altLang="ja-JP" sz="1400" dirty="0">
                          <a:latin typeface="Meiryo UI" panose="020B0604030504040204" pitchFamily="50" charset="-128"/>
                          <a:ea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rPr>
                        <a:t>手作業で作成した</a:t>
                      </a:r>
                      <a:r>
                        <a:rPr kumimoji="1" lang="en-US" altLang="ja-JP" sz="1400" dirty="0">
                          <a:latin typeface="Meiryo UI" panose="020B0604030504040204" pitchFamily="50" charset="-128"/>
                          <a:ea typeface="Meiryo UI" panose="020B0604030504040204" pitchFamily="50" charset="-128"/>
                        </a:rPr>
                        <a:t>csv</a:t>
                      </a:r>
                      <a:r>
                        <a:rPr kumimoji="1" lang="ja-JP" altLang="en-US" sz="1400" dirty="0">
                          <a:latin typeface="Meiryo UI" panose="020B0604030504040204" pitchFamily="50" charset="-128"/>
                          <a:ea typeface="Meiryo UI" panose="020B0604030504040204" pitchFamily="50" charset="-128"/>
                        </a:rPr>
                        <a:t>を格納したシステム</a:t>
                      </a:r>
                      <a:r>
                        <a:rPr kumimoji="1" lang="en-US" altLang="ja-JP" sz="1400" dirty="0">
                          <a:latin typeface="Meiryo UI" panose="020B0604030504040204" pitchFamily="50" charset="-128"/>
                          <a:ea typeface="Meiryo UI" panose="020B0604030504040204" pitchFamily="50" charset="-128"/>
                        </a:rPr>
                        <a:t>A</a:t>
                      </a: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●●部</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Meiryo UI" panose="020B0604030504040204" pitchFamily="50" charset="-128"/>
                          <a:ea typeface="Meiryo UI" panose="020B0604030504040204" pitchFamily="50" charset="-128"/>
                        </a:rPr>
                        <a:t>特に問題なし、</a:t>
                      </a:r>
                      <a:r>
                        <a:rPr kumimoji="1" lang="en-US" altLang="ja-JP" sz="1400">
                          <a:latin typeface="Meiryo UI" panose="020B0604030504040204" pitchFamily="50" charset="-128"/>
                          <a:ea typeface="Meiryo UI" panose="020B0604030504040204" pitchFamily="50" charset="-128"/>
                        </a:rPr>
                        <a:t>5</a:t>
                      </a:r>
                      <a:r>
                        <a:rPr kumimoji="1" lang="ja-JP" altLang="en-US" sz="1400">
                          <a:latin typeface="Meiryo UI" panose="020B0604030504040204" pitchFamily="50" charset="-128"/>
                          <a:ea typeface="Meiryo UI" panose="020B0604030504040204" pitchFamily="50" charset="-128"/>
                        </a:rPr>
                        <a:t>年前以降のデータは要確認</a:t>
                      </a: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Meiryo UI" panose="020B0604030504040204" pitchFamily="50" charset="-128"/>
                          <a:ea typeface="Meiryo UI" panose="020B0604030504040204" pitchFamily="50" charset="-128"/>
                        </a:rPr>
                        <a:t>日、週、月、それぞれの単位で集計が必要</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44846"/>
                  </a:ext>
                </a:extLst>
              </a:tr>
              <a:tr h="619781">
                <a:tc>
                  <a:txBody>
                    <a:bodyPr/>
                    <a:lstStyle/>
                    <a:p>
                      <a:r>
                        <a:rPr kumimoji="1" lang="ja-JP" altLang="en-US" sz="1400" dirty="0">
                          <a:latin typeface="Meiryo UI" panose="020B0604030504040204" pitchFamily="50" charset="-128"/>
                          <a:ea typeface="Meiryo UI" panose="020B0604030504040204" pitchFamily="50" charset="-128"/>
                        </a:rPr>
                        <a:t>経費データ</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既存</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Meiryo UI" panose="020B0604030504040204" pitchFamily="50" charset="-128"/>
                          <a:ea typeface="Meiryo UI" panose="020B0604030504040204" pitchFamily="50" charset="-128"/>
                        </a:rPr>
                        <a:t>システム</a:t>
                      </a:r>
                      <a:r>
                        <a:rPr kumimoji="1" lang="en-US" altLang="ja-JP" sz="1400">
                          <a:latin typeface="Meiryo UI" panose="020B0604030504040204" pitchFamily="50" charset="-128"/>
                          <a:ea typeface="Meiryo UI" panose="020B0604030504040204" pitchFamily="50" charset="-128"/>
                        </a:rPr>
                        <a:t>C/</a:t>
                      </a:r>
                      <a:r>
                        <a:rPr kumimoji="1" lang="ja-JP" altLang="en-US" sz="1400">
                          <a:latin typeface="Meiryo UI" panose="020B0604030504040204" pitchFamily="50" charset="-128"/>
                          <a:ea typeface="Meiryo UI" panose="020B0604030504040204" pitchFamily="50" charset="-128"/>
                        </a:rPr>
                        <a:t>システム</a:t>
                      </a:r>
                      <a:r>
                        <a:rPr kumimoji="1" lang="en-US" altLang="ja-JP" sz="1400">
                          <a:latin typeface="Meiryo UI" panose="020B0604030504040204" pitchFamily="50" charset="-128"/>
                          <a:ea typeface="Meiryo UI" panose="020B0604030504040204" pitchFamily="50" charset="-128"/>
                        </a:rPr>
                        <a:t>B</a:t>
                      </a:r>
                      <a:r>
                        <a:rPr kumimoji="1" lang="ja-JP" altLang="en-US" sz="1400">
                          <a:latin typeface="Meiryo UI" panose="020B0604030504040204" pitchFamily="50" charset="-128"/>
                          <a:ea typeface="Meiryo UI" panose="020B0604030504040204" pitchFamily="50" charset="-128"/>
                        </a:rPr>
                        <a:t>から自動作成、連携されたデータ</a:t>
                      </a: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latin typeface="Meiryo UI" panose="020B0604030504040204" pitchFamily="50" charset="-128"/>
                          <a:ea typeface="Meiryo UI" panose="020B0604030504040204" pitchFamily="50" charset="-128"/>
                        </a:rPr>
                        <a:t>XX</a:t>
                      </a:r>
                      <a:r>
                        <a:rPr kumimoji="1" lang="ja-JP" altLang="en-US" sz="1400">
                          <a:latin typeface="Meiryo UI" panose="020B0604030504040204" pitchFamily="50" charset="-128"/>
                          <a:ea typeface="Meiryo UI" panose="020B0604030504040204" pitchFamily="50" charset="-128"/>
                        </a:rPr>
                        <a:t>部</a:t>
                      </a: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latin typeface="Meiryo UI" panose="020B0604030504040204" pitchFamily="50" charset="-128"/>
                          <a:ea typeface="Meiryo UI" panose="020B0604030504040204" pitchFamily="50" charset="-128"/>
                        </a:rPr>
                        <a:t>特に問題なし、</a:t>
                      </a:r>
                      <a:r>
                        <a:rPr kumimoji="1" lang="en-US" altLang="ja-JP" sz="1400">
                          <a:latin typeface="Meiryo UI" panose="020B0604030504040204" pitchFamily="50" charset="-128"/>
                          <a:ea typeface="Meiryo UI" panose="020B0604030504040204" pitchFamily="50" charset="-128"/>
                        </a:rPr>
                        <a:t>5</a:t>
                      </a:r>
                      <a:r>
                        <a:rPr kumimoji="1" lang="ja-JP" altLang="en-US" sz="1400">
                          <a:latin typeface="Meiryo UI" panose="020B0604030504040204" pitchFamily="50" charset="-128"/>
                          <a:ea typeface="Meiryo UI" panose="020B0604030504040204" pitchFamily="50" charset="-128"/>
                        </a:rPr>
                        <a:t>年前以降のデータは要確認</a:t>
                      </a: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latin typeface="Meiryo UI" panose="020B0604030504040204" pitchFamily="50" charset="-128"/>
                          <a:ea typeface="Meiryo UI" panose="020B0604030504040204" pitchFamily="50" charset="-128"/>
                        </a:rPr>
                        <a:t>日、週、月、それぞれの単位で集計が必要</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074713"/>
                  </a:ext>
                </a:extLst>
              </a:tr>
              <a:tr h="619781">
                <a:tc>
                  <a:txBody>
                    <a:bodyPr/>
                    <a:lstStyle/>
                    <a:p>
                      <a:r>
                        <a:rPr kumimoji="1" lang="ja-JP" altLang="en-US" sz="1400" dirty="0">
                          <a:latin typeface="Meiryo UI" panose="020B0604030504040204" pitchFamily="50" charset="-128"/>
                          <a:ea typeface="Meiryo UI" panose="020B0604030504040204" pitchFamily="50" charset="-128"/>
                        </a:rPr>
                        <a:t>客室稼働率データ</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既存</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システム</a:t>
                      </a:r>
                      <a:r>
                        <a:rPr kumimoji="1" lang="en-US" altLang="ja-JP" sz="1400" dirty="0">
                          <a:latin typeface="Meiryo UI" panose="020B0604030504040204" pitchFamily="50" charset="-128"/>
                          <a:ea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rPr>
                        <a:t>担当者が連携作業したシステム</a:t>
                      </a:r>
                      <a:r>
                        <a:rPr kumimoji="1" lang="en-US" altLang="ja-JP" sz="1400" dirty="0">
                          <a:latin typeface="Meiryo UI" panose="020B0604030504040204" pitchFamily="50" charset="-128"/>
                          <a:ea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rPr>
                        <a:t>のデータ</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●●部</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最新データの更新は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週間後なので遅延あり</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データの持ち出しができないことに注意</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9234986"/>
                  </a:ext>
                </a:extLst>
              </a:tr>
              <a:tr h="619781">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573469"/>
                  </a:ext>
                </a:extLst>
              </a:tr>
              <a:tr h="619781">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200343"/>
                  </a:ext>
                </a:extLst>
              </a:tr>
              <a:tr h="619781">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235701"/>
                  </a:ext>
                </a:extLst>
              </a:tr>
            </a:tbl>
          </a:graphicData>
        </a:graphic>
      </p:graphicFrame>
    </p:spTree>
    <p:extLst>
      <p:ext uri="{BB962C8B-B14F-4D97-AF65-F5344CB8AC3E}">
        <p14:creationId xmlns:p14="http://schemas.microsoft.com/office/powerpoint/2010/main" val="745553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30</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事例①</a:t>
            </a:r>
            <a:r>
              <a:rPr lang="en-US" altLang="ja-JP" dirty="0"/>
              <a:t>】</a:t>
            </a:r>
            <a:r>
              <a:rPr lang="ja-JP" altLang="en-US" dirty="0"/>
              <a:t>活動計画・報告書：</a:t>
            </a:r>
            <a:r>
              <a:rPr lang="en-US" altLang="ja-JP" dirty="0"/>
              <a:t>#3-</a:t>
            </a:r>
            <a:r>
              <a:rPr lang="ja-JP" altLang="en-US" dirty="0"/>
              <a:t>業務効果イメージ</a:t>
            </a:r>
            <a:endParaRPr kumimoji="1" lang="ja-JP" altLang="en-US" dirty="0"/>
          </a:p>
        </p:txBody>
      </p:sp>
      <p:sp>
        <p:nvSpPr>
          <p:cNvPr id="15" name="正方形/長方形 14">
            <a:extLst>
              <a:ext uri="{FF2B5EF4-FFF2-40B4-BE49-F238E27FC236}">
                <a16:creationId xmlns:a16="http://schemas.microsoft.com/office/drawing/2014/main" id="{1E1585F9-AA9C-4D44-A5ED-574FF7FAF4D7}"/>
              </a:ext>
            </a:extLst>
          </p:cNvPr>
          <p:cNvSpPr/>
          <p:nvPr/>
        </p:nvSpPr>
        <p:spPr>
          <a:xfrm>
            <a:off x="125836" y="620688"/>
            <a:ext cx="1161757" cy="323456"/>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Before</a:t>
            </a:r>
          </a:p>
        </p:txBody>
      </p:sp>
      <p:sp>
        <p:nvSpPr>
          <p:cNvPr id="16" name="正方形/長方形 15">
            <a:extLst>
              <a:ext uri="{FF2B5EF4-FFF2-40B4-BE49-F238E27FC236}">
                <a16:creationId xmlns:a16="http://schemas.microsoft.com/office/drawing/2014/main" id="{E6E0DF52-7B82-407A-8914-2527E34B37E0}"/>
              </a:ext>
            </a:extLst>
          </p:cNvPr>
          <p:cNvSpPr/>
          <p:nvPr/>
        </p:nvSpPr>
        <p:spPr>
          <a:xfrm>
            <a:off x="125836" y="3717032"/>
            <a:ext cx="1161757" cy="323456"/>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After</a:t>
            </a:r>
          </a:p>
        </p:txBody>
      </p:sp>
      <p:cxnSp>
        <p:nvCxnSpPr>
          <p:cNvPr id="17" name="直線コネクタ 16">
            <a:extLst>
              <a:ext uri="{FF2B5EF4-FFF2-40B4-BE49-F238E27FC236}">
                <a16:creationId xmlns:a16="http://schemas.microsoft.com/office/drawing/2014/main" id="{E6668F57-8D53-4F19-AF3F-ABE019C2F3B7}"/>
              </a:ext>
            </a:extLst>
          </p:cNvPr>
          <p:cNvCxnSpPr>
            <a:cxnSpLocks/>
          </p:cNvCxnSpPr>
          <p:nvPr/>
        </p:nvCxnSpPr>
        <p:spPr>
          <a:xfrm>
            <a:off x="62096" y="3645024"/>
            <a:ext cx="8218312" cy="0"/>
          </a:xfrm>
          <a:prstGeom prst="line">
            <a:avLst/>
          </a:prstGeom>
          <a:noFill/>
          <a:ln w="6350" cap="flat" cmpd="sng" algn="ctr">
            <a:solidFill>
              <a:schemeClr val="accent1">
                <a:lumMod val="75000"/>
              </a:schemeClr>
            </a:solidFill>
            <a:prstDash val="solid"/>
            <a:miter lim="800000"/>
          </a:ln>
          <a:effectLst/>
        </p:spPr>
      </p:cxnSp>
      <p:sp>
        <p:nvSpPr>
          <p:cNvPr id="20" name="フローチャート: 磁気ディスク 19">
            <a:extLst>
              <a:ext uri="{FF2B5EF4-FFF2-40B4-BE49-F238E27FC236}">
                <a16:creationId xmlns:a16="http://schemas.microsoft.com/office/drawing/2014/main" id="{4997D5B9-297F-42F0-BB44-7E5A69FB236E}"/>
              </a:ext>
            </a:extLst>
          </p:cNvPr>
          <p:cNvSpPr/>
          <p:nvPr/>
        </p:nvSpPr>
        <p:spPr>
          <a:xfrm>
            <a:off x="8583120" y="3805217"/>
            <a:ext cx="1047895" cy="638272"/>
          </a:xfrm>
          <a:prstGeom prst="flowChartMagneticDisk">
            <a:avLst/>
          </a:prstGeom>
          <a:solidFill>
            <a:schemeClr val="tx2">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システム名</a:t>
            </a:r>
          </a:p>
        </p:txBody>
      </p:sp>
      <p:sp>
        <p:nvSpPr>
          <p:cNvPr id="21" name="フローチャート: 書類 20">
            <a:extLst>
              <a:ext uri="{FF2B5EF4-FFF2-40B4-BE49-F238E27FC236}">
                <a16:creationId xmlns:a16="http://schemas.microsoft.com/office/drawing/2014/main" id="{C09524BF-EF43-4C1B-B9B0-B56C206C4B19}"/>
              </a:ext>
            </a:extLst>
          </p:cNvPr>
          <p:cNvSpPr/>
          <p:nvPr/>
        </p:nvSpPr>
        <p:spPr>
          <a:xfrm>
            <a:off x="8594219" y="4661631"/>
            <a:ext cx="1047895" cy="796875"/>
          </a:xfrm>
          <a:prstGeom prst="flowChartDocumen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ファイル名</a:t>
            </a:r>
          </a:p>
        </p:txBody>
      </p:sp>
      <p:sp>
        <p:nvSpPr>
          <p:cNvPr id="22" name="正方形/長方形 21">
            <a:extLst>
              <a:ext uri="{FF2B5EF4-FFF2-40B4-BE49-F238E27FC236}">
                <a16:creationId xmlns:a16="http://schemas.microsoft.com/office/drawing/2014/main" id="{E5927B41-9176-492D-867D-EC374C2A9EA4}"/>
              </a:ext>
            </a:extLst>
          </p:cNvPr>
          <p:cNvSpPr/>
          <p:nvPr/>
        </p:nvSpPr>
        <p:spPr>
          <a:xfrm>
            <a:off x="8594219" y="2849981"/>
            <a:ext cx="1036797" cy="74468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作業内容</a:t>
            </a:r>
          </a:p>
        </p:txBody>
      </p:sp>
      <p:sp>
        <p:nvSpPr>
          <p:cNvPr id="23" name="矢印: 右 22">
            <a:extLst>
              <a:ext uri="{FF2B5EF4-FFF2-40B4-BE49-F238E27FC236}">
                <a16:creationId xmlns:a16="http://schemas.microsoft.com/office/drawing/2014/main" id="{29AB3890-8DF5-4EEE-81A7-F00BD72AD381}"/>
              </a:ext>
            </a:extLst>
          </p:cNvPr>
          <p:cNvSpPr/>
          <p:nvPr/>
        </p:nvSpPr>
        <p:spPr>
          <a:xfrm>
            <a:off x="8594218" y="5705765"/>
            <a:ext cx="1047894" cy="326904"/>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24" name="グループ化 23">
            <a:extLst>
              <a:ext uri="{FF2B5EF4-FFF2-40B4-BE49-F238E27FC236}">
                <a16:creationId xmlns:a16="http://schemas.microsoft.com/office/drawing/2014/main" id="{94E48770-D864-453A-AE7A-0BAC1BCD97A1}"/>
              </a:ext>
            </a:extLst>
          </p:cNvPr>
          <p:cNvGrpSpPr/>
          <p:nvPr/>
        </p:nvGrpSpPr>
        <p:grpSpPr>
          <a:xfrm>
            <a:off x="8611463" y="1477919"/>
            <a:ext cx="991955" cy="1207726"/>
            <a:chOff x="10700705" y="823416"/>
            <a:chExt cx="1205332" cy="1207726"/>
          </a:xfrm>
        </p:grpSpPr>
        <p:pic>
          <p:nvPicPr>
            <p:cNvPr id="25" name="図 24">
              <a:extLst>
                <a:ext uri="{FF2B5EF4-FFF2-40B4-BE49-F238E27FC236}">
                  <a16:creationId xmlns:a16="http://schemas.microsoft.com/office/drawing/2014/main" id="{33B49E4D-0DAD-45BE-8760-FB3D4D0C8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823416"/>
              <a:ext cx="572110" cy="781667"/>
            </a:xfrm>
            <a:prstGeom prst="rect">
              <a:avLst/>
            </a:prstGeom>
          </p:spPr>
        </p:pic>
        <p:sp>
          <p:nvSpPr>
            <p:cNvPr id="26" name="四角形: 角を丸くする 47">
              <a:extLst>
                <a:ext uri="{FF2B5EF4-FFF2-40B4-BE49-F238E27FC236}">
                  <a16:creationId xmlns:a16="http://schemas.microsoft.com/office/drawing/2014/main" id="{6BE26677-B55F-4449-B956-CB6DA35E151C}"/>
                </a:ext>
              </a:extLst>
            </p:cNvPr>
            <p:cNvSpPr/>
            <p:nvPr/>
          </p:nvSpPr>
          <p:spPr>
            <a:xfrm>
              <a:off x="10700705" y="1618067"/>
              <a:ext cx="1205332" cy="413075"/>
            </a:xfrm>
            <a:prstGeom prst="round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作業者</a:t>
              </a:r>
            </a:p>
          </p:txBody>
        </p:sp>
      </p:grpSp>
      <p:sp>
        <p:nvSpPr>
          <p:cNvPr id="37" name="テキスト ボックス 36">
            <a:extLst>
              <a:ext uri="{FF2B5EF4-FFF2-40B4-BE49-F238E27FC236}">
                <a16:creationId xmlns:a16="http://schemas.microsoft.com/office/drawing/2014/main" id="{2F0A46C8-1F35-4BC6-8709-FF4725ECAB6B}"/>
              </a:ext>
            </a:extLst>
          </p:cNvPr>
          <p:cNvSpPr txBox="1"/>
          <p:nvPr/>
        </p:nvSpPr>
        <p:spPr>
          <a:xfrm>
            <a:off x="8310148" y="980728"/>
            <a:ext cx="1539396" cy="307777"/>
          </a:xfrm>
          <a:prstGeom prst="rect">
            <a:avLst/>
          </a:prstGeom>
          <a:noFill/>
        </p:spPr>
        <p:txBody>
          <a:bodyPr wrap="square" rtlCol="0">
            <a:spAutoFit/>
          </a:bodyPr>
          <a:lstStyle/>
          <a:p>
            <a:pPr algn="ctr" defTabSz="457200"/>
            <a:r>
              <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作成用アイコン </a:t>
            </a:r>
            <a:r>
              <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38" name="直線コネクタ 37">
            <a:extLst>
              <a:ext uri="{FF2B5EF4-FFF2-40B4-BE49-F238E27FC236}">
                <a16:creationId xmlns:a16="http://schemas.microsoft.com/office/drawing/2014/main" id="{DCE14854-0F6A-43D7-8D00-82A49D7B7E56}"/>
              </a:ext>
            </a:extLst>
          </p:cNvPr>
          <p:cNvCxnSpPr>
            <a:cxnSpLocks/>
          </p:cNvCxnSpPr>
          <p:nvPr/>
        </p:nvCxnSpPr>
        <p:spPr>
          <a:xfrm>
            <a:off x="8380099" y="1072632"/>
            <a:ext cx="0" cy="5109503"/>
          </a:xfrm>
          <a:prstGeom prst="line">
            <a:avLst/>
          </a:prstGeom>
          <a:noFill/>
          <a:ln w="6350" cap="flat" cmpd="sng" algn="ctr">
            <a:solidFill>
              <a:srgbClr val="5B9BD5">
                <a:lumMod val="75000"/>
              </a:srgbClr>
            </a:solidFill>
            <a:prstDash val="dash"/>
            <a:miter lim="800000"/>
          </a:ln>
          <a:effectLst/>
        </p:spPr>
      </p:cxnSp>
      <p:grpSp>
        <p:nvGrpSpPr>
          <p:cNvPr id="3" name="グループ化 2">
            <a:extLst>
              <a:ext uri="{FF2B5EF4-FFF2-40B4-BE49-F238E27FC236}">
                <a16:creationId xmlns:a16="http://schemas.microsoft.com/office/drawing/2014/main" id="{A4EA27FD-20BE-4175-B25E-0EEAECE5EC63}"/>
              </a:ext>
            </a:extLst>
          </p:cNvPr>
          <p:cNvGrpSpPr/>
          <p:nvPr/>
        </p:nvGrpSpPr>
        <p:grpSpPr>
          <a:xfrm>
            <a:off x="200471" y="1317092"/>
            <a:ext cx="7976607" cy="1819561"/>
            <a:chOff x="56457" y="1742508"/>
            <a:chExt cx="8419342" cy="1360753"/>
          </a:xfrm>
        </p:grpSpPr>
        <p:grpSp>
          <p:nvGrpSpPr>
            <p:cNvPr id="28" name="グループ化 27">
              <a:extLst>
                <a:ext uri="{FF2B5EF4-FFF2-40B4-BE49-F238E27FC236}">
                  <a16:creationId xmlns:a16="http://schemas.microsoft.com/office/drawing/2014/main" id="{815F5B75-D413-49A1-BA23-37DA5F956A3C}"/>
                </a:ext>
              </a:extLst>
            </p:cNvPr>
            <p:cNvGrpSpPr/>
            <p:nvPr/>
          </p:nvGrpSpPr>
          <p:grpSpPr>
            <a:xfrm>
              <a:off x="56457" y="1863680"/>
              <a:ext cx="1013396" cy="1086554"/>
              <a:chOff x="10700705" y="944588"/>
              <a:chExt cx="1205332" cy="1086554"/>
            </a:xfrm>
          </p:grpSpPr>
          <p:pic>
            <p:nvPicPr>
              <p:cNvPr id="29" name="図 28">
                <a:extLst>
                  <a:ext uri="{FF2B5EF4-FFF2-40B4-BE49-F238E27FC236}">
                    <a16:creationId xmlns:a16="http://schemas.microsoft.com/office/drawing/2014/main" id="{15E5F447-7AC1-45D7-B61A-EEE8EBD0F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944588"/>
                <a:ext cx="572110" cy="539323"/>
              </a:xfrm>
              <a:prstGeom prst="rect">
                <a:avLst/>
              </a:prstGeom>
            </p:spPr>
          </p:pic>
          <p:sp>
            <p:nvSpPr>
              <p:cNvPr id="30" name="四角形: 角を丸くする 29">
                <a:extLst>
                  <a:ext uri="{FF2B5EF4-FFF2-40B4-BE49-F238E27FC236}">
                    <a16:creationId xmlns:a16="http://schemas.microsoft.com/office/drawing/2014/main" id="{ECF05204-3410-42F9-8922-2F639D4F23F3}"/>
                  </a:ext>
                </a:extLst>
              </p:cNvPr>
              <p:cNvSpPr/>
              <p:nvPr/>
            </p:nvSpPr>
            <p:spPr>
              <a:xfrm>
                <a:off x="10700705" y="1618067"/>
                <a:ext cx="1205332" cy="413075"/>
              </a:xfrm>
              <a:prstGeom prst="round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担当者①</a:t>
                </a:r>
              </a:p>
            </p:txBody>
          </p:sp>
        </p:grpSp>
        <p:sp>
          <p:nvSpPr>
            <p:cNvPr id="31" name="正方形/長方形 30">
              <a:extLst>
                <a:ext uri="{FF2B5EF4-FFF2-40B4-BE49-F238E27FC236}">
                  <a16:creationId xmlns:a16="http://schemas.microsoft.com/office/drawing/2014/main" id="{24A430BF-F2CE-4D43-AF57-9B113AC8E30D}"/>
                </a:ext>
              </a:extLst>
            </p:cNvPr>
            <p:cNvSpPr/>
            <p:nvPr/>
          </p:nvSpPr>
          <p:spPr>
            <a:xfrm>
              <a:off x="1140315" y="2608764"/>
              <a:ext cx="1906906" cy="494497"/>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システムからデータ抽出し、</a:t>
              </a:r>
              <a:endPar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Excel</a:t>
              </a: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でグラフを作成</a:t>
              </a:r>
            </a:p>
          </p:txBody>
        </p:sp>
        <p:sp>
          <p:nvSpPr>
            <p:cNvPr id="32" name="フローチャート: 磁気ディスク 31">
              <a:extLst>
                <a:ext uri="{FF2B5EF4-FFF2-40B4-BE49-F238E27FC236}">
                  <a16:creationId xmlns:a16="http://schemas.microsoft.com/office/drawing/2014/main" id="{1CC0ABD6-7A3B-467F-8954-DF8B2D07BD9C}"/>
                </a:ext>
              </a:extLst>
            </p:cNvPr>
            <p:cNvSpPr/>
            <p:nvPr/>
          </p:nvSpPr>
          <p:spPr>
            <a:xfrm>
              <a:off x="1035418" y="1830828"/>
              <a:ext cx="767457" cy="638272"/>
            </a:xfrm>
            <a:prstGeom prst="flowChartMagneticDisk">
              <a:avLst/>
            </a:prstGeom>
            <a:solidFill>
              <a:schemeClr val="tx2">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システム</a:t>
              </a:r>
              <a:r>
                <a:rPr kumimoji="0" lang="en-US" altLang="ja-JP"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a:t>
              </a:r>
              <a:endParaRPr kumimoji="0" lang="ja-JP" altLang="en-US" sz="120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3" name="フローチャート: 書類 32">
              <a:extLst>
                <a:ext uri="{FF2B5EF4-FFF2-40B4-BE49-F238E27FC236}">
                  <a16:creationId xmlns:a16="http://schemas.microsoft.com/office/drawing/2014/main" id="{8A080BE0-44E4-48F4-9032-A3C42CD57901}"/>
                </a:ext>
              </a:extLst>
            </p:cNvPr>
            <p:cNvSpPr/>
            <p:nvPr/>
          </p:nvSpPr>
          <p:spPr>
            <a:xfrm>
              <a:off x="2322775" y="1946946"/>
              <a:ext cx="690673" cy="539798"/>
            </a:xfrm>
            <a:prstGeom prst="flowChartDocument">
              <a:avLst/>
            </a:prstGeom>
            <a:solidFill>
              <a:sysClr val="window" lastClr="FFFFFF"/>
            </a:soli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rPr>
                <a:t>可視化</a:t>
              </a:r>
              <a:endParaRPr kumimoji="0" lang="en-US" altLang="ja-JP" sz="1200" i="0" u="none" strike="noStrike" kern="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rPr>
                <a:t>Excel</a:t>
              </a:r>
              <a:endParaRPr kumimoji="0" lang="ja-JP" altLang="en-US" sz="1200" i="0" u="none" strike="noStrike" kern="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endParaRPr>
            </a:p>
          </p:txBody>
        </p:sp>
        <p:sp>
          <p:nvSpPr>
            <p:cNvPr id="34" name="矢印: 右 33">
              <a:extLst>
                <a:ext uri="{FF2B5EF4-FFF2-40B4-BE49-F238E27FC236}">
                  <a16:creationId xmlns:a16="http://schemas.microsoft.com/office/drawing/2014/main" id="{3FA4635B-61A4-4551-9D14-50175EC5CC1E}"/>
                </a:ext>
              </a:extLst>
            </p:cNvPr>
            <p:cNvSpPr/>
            <p:nvPr/>
          </p:nvSpPr>
          <p:spPr>
            <a:xfrm>
              <a:off x="3167466" y="1742508"/>
              <a:ext cx="341520" cy="977155"/>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35" name="グループ化 34">
              <a:extLst>
                <a:ext uri="{FF2B5EF4-FFF2-40B4-BE49-F238E27FC236}">
                  <a16:creationId xmlns:a16="http://schemas.microsoft.com/office/drawing/2014/main" id="{A0621FA9-591E-48C7-AC70-44A5D800E06B}"/>
                </a:ext>
              </a:extLst>
            </p:cNvPr>
            <p:cNvGrpSpPr/>
            <p:nvPr/>
          </p:nvGrpSpPr>
          <p:grpSpPr>
            <a:xfrm>
              <a:off x="3528190" y="1912345"/>
              <a:ext cx="1013396" cy="1086554"/>
              <a:chOff x="10700705" y="944588"/>
              <a:chExt cx="1205332" cy="1086554"/>
            </a:xfrm>
          </p:grpSpPr>
          <p:pic>
            <p:nvPicPr>
              <p:cNvPr id="36" name="図 35">
                <a:extLst>
                  <a:ext uri="{FF2B5EF4-FFF2-40B4-BE49-F238E27FC236}">
                    <a16:creationId xmlns:a16="http://schemas.microsoft.com/office/drawing/2014/main" id="{9B49ED86-6C62-4AD0-AB17-0BE412298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944588"/>
                <a:ext cx="572110" cy="539323"/>
              </a:xfrm>
              <a:prstGeom prst="rect">
                <a:avLst/>
              </a:prstGeom>
            </p:spPr>
          </p:pic>
          <p:sp>
            <p:nvSpPr>
              <p:cNvPr id="39" name="四角形: 角を丸くする 47">
                <a:extLst>
                  <a:ext uri="{FF2B5EF4-FFF2-40B4-BE49-F238E27FC236}">
                    <a16:creationId xmlns:a16="http://schemas.microsoft.com/office/drawing/2014/main" id="{EC745C62-2D96-4239-866A-D60AAD2A4FE1}"/>
                  </a:ext>
                </a:extLst>
              </p:cNvPr>
              <p:cNvSpPr/>
              <p:nvPr/>
            </p:nvSpPr>
            <p:spPr>
              <a:xfrm>
                <a:off x="10700705" y="1618067"/>
                <a:ext cx="1205332" cy="413075"/>
              </a:xfrm>
              <a:prstGeom prst="round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担当者②</a:t>
                </a:r>
              </a:p>
            </p:txBody>
          </p:sp>
        </p:grpSp>
        <p:sp>
          <p:nvSpPr>
            <p:cNvPr id="40" name="正方形/長方形 39">
              <a:extLst>
                <a:ext uri="{FF2B5EF4-FFF2-40B4-BE49-F238E27FC236}">
                  <a16:creationId xmlns:a16="http://schemas.microsoft.com/office/drawing/2014/main" id="{DFD4A1F5-C3F1-4B79-B013-E8CE723DB298}"/>
                </a:ext>
              </a:extLst>
            </p:cNvPr>
            <p:cNvSpPr/>
            <p:nvPr/>
          </p:nvSpPr>
          <p:spPr>
            <a:xfrm>
              <a:off x="4630301" y="2608764"/>
              <a:ext cx="1470089" cy="494497"/>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Excel</a:t>
              </a: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のグラフをもとに報告資料</a:t>
              </a:r>
              <a:r>
                <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ppt</a:t>
              </a: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を作成</a:t>
              </a:r>
            </a:p>
          </p:txBody>
        </p:sp>
        <p:sp>
          <p:nvSpPr>
            <p:cNvPr id="41" name="フローチャート: 書類 40">
              <a:extLst>
                <a:ext uri="{FF2B5EF4-FFF2-40B4-BE49-F238E27FC236}">
                  <a16:creationId xmlns:a16="http://schemas.microsoft.com/office/drawing/2014/main" id="{E2F1177A-F81F-4081-932B-3440A615E3AE}"/>
                </a:ext>
              </a:extLst>
            </p:cNvPr>
            <p:cNvSpPr/>
            <p:nvPr/>
          </p:nvSpPr>
          <p:spPr>
            <a:xfrm>
              <a:off x="4719559" y="1942307"/>
              <a:ext cx="1130354" cy="539798"/>
            </a:xfrm>
            <a:prstGeom prst="flowChartDocument">
              <a:avLst/>
            </a:prstGeom>
            <a:solidFill>
              <a:sysClr val="window" lastClr="FFFFFF"/>
            </a:solidFill>
            <a:ln w="6350"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報告資料</a:t>
              </a:r>
              <a:r>
                <a:rPr kumimoji="0" lang="en-US" altLang="ja-JP" sz="1200" i="0" u="none" strike="noStrike" kern="0" cap="none" spc="0" normalizeH="0" baseline="0" noProof="0" err="1">
                  <a:ln>
                    <a:noFill/>
                  </a:ln>
                  <a:solidFill>
                    <a:srgbClr val="ED7D31"/>
                  </a:solidFill>
                  <a:effectLst/>
                  <a:uLnTx/>
                  <a:uFillTx/>
                  <a:latin typeface="Meiryo UI" panose="020B0604030504040204" pitchFamily="50" charset="-128"/>
                  <a:ea typeface="Meiryo UI" panose="020B0604030504040204" pitchFamily="50" charset="-128"/>
                  <a:cs typeface="+mn-cs"/>
                </a:rPr>
                <a:t>ppt</a:t>
              </a:r>
              <a:endParaRPr kumimoji="0" lang="ja-JP" altLang="en-US" sz="1200" i="0" u="none" strike="noStrike" kern="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endParaRPr>
            </a:p>
          </p:txBody>
        </p:sp>
        <p:sp>
          <p:nvSpPr>
            <p:cNvPr id="42" name="矢印: 右 50">
              <a:extLst>
                <a:ext uri="{FF2B5EF4-FFF2-40B4-BE49-F238E27FC236}">
                  <a16:creationId xmlns:a16="http://schemas.microsoft.com/office/drawing/2014/main" id="{27987D04-3C77-4852-9E93-0923D456C525}"/>
                </a:ext>
              </a:extLst>
            </p:cNvPr>
            <p:cNvSpPr/>
            <p:nvPr/>
          </p:nvSpPr>
          <p:spPr>
            <a:xfrm>
              <a:off x="6199613" y="1912345"/>
              <a:ext cx="263183" cy="977155"/>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3F18F7FF-C9A1-4EE0-AB4E-124FDE792BDE}"/>
                </a:ext>
              </a:extLst>
            </p:cNvPr>
            <p:cNvSpPr/>
            <p:nvPr/>
          </p:nvSpPr>
          <p:spPr>
            <a:xfrm>
              <a:off x="7329264" y="1952855"/>
              <a:ext cx="1146535" cy="55646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報告資料</a:t>
              </a:r>
              <a:r>
                <a:rPr kumimoji="0" lang="en-US" altLang="ja-JP" sz="1200" i="0" u="none" strike="noStrike" kern="0" cap="none" spc="0" normalizeH="0" baseline="0" noProof="0" err="1">
                  <a:ln>
                    <a:noFill/>
                  </a:ln>
                  <a:solidFill>
                    <a:prstClr val="black"/>
                  </a:solidFill>
                  <a:effectLst/>
                  <a:uLnTx/>
                  <a:uFillTx/>
                  <a:latin typeface="Meiryo UI" panose="020B0604030504040204" pitchFamily="50" charset="-128"/>
                  <a:ea typeface="Meiryo UI" panose="020B0604030504040204" pitchFamily="50" charset="-128"/>
                  <a:cs typeface="+mn-cs"/>
                </a:rPr>
                <a:t>ppt</a:t>
              </a: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を基に会議で議論</a:t>
              </a:r>
            </a:p>
          </p:txBody>
        </p:sp>
        <p:sp>
          <p:nvSpPr>
            <p:cNvPr id="44" name="正方形/長方形 43">
              <a:extLst>
                <a:ext uri="{FF2B5EF4-FFF2-40B4-BE49-F238E27FC236}">
                  <a16:creationId xmlns:a16="http://schemas.microsoft.com/office/drawing/2014/main" id="{1E8EC53E-054C-44ED-9976-43EA4FC8D11D}"/>
                </a:ext>
              </a:extLst>
            </p:cNvPr>
            <p:cNvSpPr/>
            <p:nvPr/>
          </p:nvSpPr>
          <p:spPr>
            <a:xfrm>
              <a:off x="6638606" y="2608764"/>
              <a:ext cx="1776601" cy="494497"/>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資料にない分析や、グラフの作成は担当者宿題になる</a:t>
              </a:r>
            </a:p>
          </p:txBody>
        </p:sp>
        <p:sp>
          <p:nvSpPr>
            <p:cNvPr id="45" name="フローチャート: 書類 44">
              <a:extLst>
                <a:ext uri="{FF2B5EF4-FFF2-40B4-BE49-F238E27FC236}">
                  <a16:creationId xmlns:a16="http://schemas.microsoft.com/office/drawing/2014/main" id="{ED66824A-D9BF-46F2-993B-726F10C324B1}"/>
                </a:ext>
              </a:extLst>
            </p:cNvPr>
            <p:cNvSpPr/>
            <p:nvPr/>
          </p:nvSpPr>
          <p:spPr>
            <a:xfrm>
              <a:off x="6508904" y="1958968"/>
              <a:ext cx="769096" cy="539798"/>
            </a:xfrm>
            <a:prstGeom prst="flowChartDocument">
              <a:avLst/>
            </a:prstGeom>
            <a:solidFill>
              <a:sysClr val="window" lastClr="FFFFFF"/>
            </a:solidFill>
            <a:ln w="6350"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報告資料</a:t>
              </a:r>
              <a:r>
                <a:rPr kumimoji="0" lang="en-US" altLang="ja-JP" sz="1200" i="0" u="none" strike="noStrike" kern="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ppt</a:t>
              </a:r>
              <a:endParaRPr kumimoji="0" lang="ja-JP" altLang="en-US" sz="1200" i="0" u="none" strike="noStrike" kern="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endParaRPr>
            </a:p>
          </p:txBody>
        </p:sp>
        <p:sp>
          <p:nvSpPr>
            <p:cNvPr id="46" name="矢印: 右 50">
              <a:extLst>
                <a:ext uri="{FF2B5EF4-FFF2-40B4-BE49-F238E27FC236}">
                  <a16:creationId xmlns:a16="http://schemas.microsoft.com/office/drawing/2014/main" id="{46118103-85A2-418B-87B2-5157AB761468}"/>
                </a:ext>
              </a:extLst>
            </p:cNvPr>
            <p:cNvSpPr/>
            <p:nvPr/>
          </p:nvSpPr>
          <p:spPr>
            <a:xfrm>
              <a:off x="1892066" y="1845334"/>
              <a:ext cx="341520" cy="702693"/>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手動</a:t>
              </a:r>
              <a:endParaRPr kumimoji="0" lang="en-US" altLang="ja-JP"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7" name="グループ化 46">
            <a:extLst>
              <a:ext uri="{FF2B5EF4-FFF2-40B4-BE49-F238E27FC236}">
                <a16:creationId xmlns:a16="http://schemas.microsoft.com/office/drawing/2014/main" id="{A3355C76-70BB-4E3A-BFDC-F05A41B5BD1D}"/>
              </a:ext>
            </a:extLst>
          </p:cNvPr>
          <p:cNvGrpSpPr/>
          <p:nvPr/>
        </p:nvGrpSpPr>
        <p:grpSpPr>
          <a:xfrm>
            <a:off x="127854" y="4661632"/>
            <a:ext cx="1005227" cy="1177143"/>
            <a:chOff x="10700705" y="853999"/>
            <a:chExt cx="1205332" cy="1177143"/>
          </a:xfrm>
        </p:grpSpPr>
        <p:pic>
          <p:nvPicPr>
            <p:cNvPr id="48" name="図 47">
              <a:extLst>
                <a:ext uri="{FF2B5EF4-FFF2-40B4-BE49-F238E27FC236}">
                  <a16:creationId xmlns:a16="http://schemas.microsoft.com/office/drawing/2014/main" id="{C5C5DF92-731E-4CBF-9E92-642B8C87D1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853999"/>
              <a:ext cx="572110" cy="720502"/>
            </a:xfrm>
            <a:prstGeom prst="rect">
              <a:avLst/>
            </a:prstGeom>
          </p:spPr>
        </p:pic>
        <p:sp>
          <p:nvSpPr>
            <p:cNvPr id="49" name="四角形: 角を丸くする 47">
              <a:extLst>
                <a:ext uri="{FF2B5EF4-FFF2-40B4-BE49-F238E27FC236}">
                  <a16:creationId xmlns:a16="http://schemas.microsoft.com/office/drawing/2014/main" id="{9C4C457E-3548-42F0-A1FD-DE98717A311B}"/>
                </a:ext>
              </a:extLst>
            </p:cNvPr>
            <p:cNvSpPr/>
            <p:nvPr/>
          </p:nvSpPr>
          <p:spPr>
            <a:xfrm>
              <a:off x="10700705" y="1618067"/>
              <a:ext cx="1205332" cy="413075"/>
            </a:xfrm>
            <a:prstGeom prst="round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担当者①</a:t>
              </a:r>
            </a:p>
          </p:txBody>
        </p:sp>
      </p:grpSp>
      <p:sp>
        <p:nvSpPr>
          <p:cNvPr id="50" name="正方形/長方形 49">
            <a:extLst>
              <a:ext uri="{FF2B5EF4-FFF2-40B4-BE49-F238E27FC236}">
                <a16:creationId xmlns:a16="http://schemas.microsoft.com/office/drawing/2014/main" id="{5F4A7AB7-57E0-4A80-B929-5B52C4783267}"/>
              </a:ext>
            </a:extLst>
          </p:cNvPr>
          <p:cNvSpPr/>
          <p:nvPr/>
        </p:nvSpPr>
        <p:spPr>
          <a:xfrm>
            <a:off x="1202976" y="5497305"/>
            <a:ext cx="1891535" cy="586444"/>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システムに連携された</a:t>
            </a:r>
            <a:endParaRPr kumimoji="0" lang="en-US" altLang="ja-JP"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ダッシュボードを確認</a:t>
            </a:r>
            <a:endParaRPr kumimoji="0" lang="en-US" altLang="ja-JP"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議論したい箇所を整理</a:t>
            </a:r>
          </a:p>
        </p:txBody>
      </p:sp>
      <p:sp>
        <p:nvSpPr>
          <p:cNvPr id="51" name="フローチャート: 書類 50">
            <a:extLst>
              <a:ext uri="{FF2B5EF4-FFF2-40B4-BE49-F238E27FC236}">
                <a16:creationId xmlns:a16="http://schemas.microsoft.com/office/drawing/2014/main" id="{00B8C53A-D679-48A9-B338-C5178E5B8248}"/>
              </a:ext>
            </a:extLst>
          </p:cNvPr>
          <p:cNvSpPr/>
          <p:nvPr/>
        </p:nvSpPr>
        <p:spPr>
          <a:xfrm>
            <a:off x="2011263" y="4727965"/>
            <a:ext cx="968376" cy="539798"/>
          </a:xfrm>
          <a:prstGeom prst="flowChartDocument">
            <a:avLst/>
          </a:prstGeom>
          <a:noFill/>
          <a:ln w="635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kern="0" dirty="0" err="1">
                <a:solidFill>
                  <a:srgbClr val="4472C4"/>
                </a:solidFill>
                <a:latin typeface="Meiryo UI" panose="020B0604030504040204" pitchFamily="50" charset="-128"/>
                <a:ea typeface="Meiryo UI" panose="020B0604030504040204" pitchFamily="50" charset="-128"/>
              </a:rPr>
              <a:t>PowerBI</a:t>
            </a:r>
            <a:br>
              <a:rPr kumimoji="0" lang="en-US" altLang="ja-JP" sz="1200"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br>
            <a:r>
              <a:rPr kumimoji="0" lang="ja-JP" altLang="en-US" sz="1200"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ダッシュボード</a:t>
            </a:r>
            <a:endParaRPr kumimoji="0" lang="en-US" altLang="ja-JP" sz="1200"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endParaRPr>
          </a:p>
        </p:txBody>
      </p:sp>
      <p:sp>
        <p:nvSpPr>
          <p:cNvPr id="52" name="フローチャート: 磁気ディスク 51">
            <a:extLst>
              <a:ext uri="{FF2B5EF4-FFF2-40B4-BE49-F238E27FC236}">
                <a16:creationId xmlns:a16="http://schemas.microsoft.com/office/drawing/2014/main" id="{4705B47A-7517-48DA-BBFC-FDBFF1AD288D}"/>
              </a:ext>
            </a:extLst>
          </p:cNvPr>
          <p:cNvSpPr/>
          <p:nvPr/>
        </p:nvSpPr>
        <p:spPr>
          <a:xfrm>
            <a:off x="1069917" y="4664155"/>
            <a:ext cx="761271" cy="638272"/>
          </a:xfrm>
          <a:prstGeom prst="flowChartMagneticDisk">
            <a:avLst/>
          </a:prstGeom>
          <a:solidFill>
            <a:sysClr val="window" lastClr="FFFFFF">
              <a:lumMod val="75000"/>
            </a:sysClr>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システム</a:t>
            </a:r>
            <a:r>
              <a:rPr kumimoji="0" lang="en-US" altLang="ja-JP" sz="120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a:t>
            </a:r>
            <a:endParaRPr kumimoji="0" lang="ja-JP" altLang="en-US" sz="120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3" name="矢印: 右 50">
            <a:extLst>
              <a:ext uri="{FF2B5EF4-FFF2-40B4-BE49-F238E27FC236}">
                <a16:creationId xmlns:a16="http://schemas.microsoft.com/office/drawing/2014/main" id="{51809358-CF3D-490B-AB74-1CAFA78E8C90}"/>
              </a:ext>
            </a:extLst>
          </p:cNvPr>
          <p:cNvSpPr/>
          <p:nvPr/>
        </p:nvSpPr>
        <p:spPr>
          <a:xfrm>
            <a:off x="3080792" y="4509287"/>
            <a:ext cx="338767" cy="977155"/>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a:extLst>
              <a:ext uri="{FF2B5EF4-FFF2-40B4-BE49-F238E27FC236}">
                <a16:creationId xmlns:a16="http://schemas.microsoft.com/office/drawing/2014/main" id="{6AC35736-CDFF-4BC8-8C27-8BB8E6B1014A}"/>
              </a:ext>
            </a:extLst>
          </p:cNvPr>
          <p:cNvSpPr/>
          <p:nvPr/>
        </p:nvSpPr>
        <p:spPr>
          <a:xfrm>
            <a:off x="4613311" y="4670313"/>
            <a:ext cx="1352079" cy="655102"/>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報告資料</a:t>
            </a:r>
            <a:endPar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ダッシュボードを</a:t>
            </a:r>
            <a:endPar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確認しながら議論</a:t>
            </a:r>
          </a:p>
        </p:txBody>
      </p:sp>
      <p:sp>
        <p:nvSpPr>
          <p:cNvPr id="55" name="正方形/長方形 54">
            <a:extLst>
              <a:ext uri="{FF2B5EF4-FFF2-40B4-BE49-F238E27FC236}">
                <a16:creationId xmlns:a16="http://schemas.microsoft.com/office/drawing/2014/main" id="{8F6AFA00-0149-44C2-8549-C48E7DEE92EA}"/>
              </a:ext>
            </a:extLst>
          </p:cNvPr>
          <p:cNvSpPr/>
          <p:nvPr/>
        </p:nvSpPr>
        <p:spPr>
          <a:xfrm>
            <a:off x="3442395" y="5497640"/>
            <a:ext cx="2369940" cy="580133"/>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気になった数値などはその場で</a:t>
            </a:r>
            <a:endParaRPr kumimoji="0" lang="en-US" altLang="ja-JP"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都度可視化、分析</a:t>
            </a:r>
          </a:p>
        </p:txBody>
      </p:sp>
      <p:sp>
        <p:nvSpPr>
          <p:cNvPr id="56" name="フローチャート: 書類 55">
            <a:extLst>
              <a:ext uri="{FF2B5EF4-FFF2-40B4-BE49-F238E27FC236}">
                <a16:creationId xmlns:a16="http://schemas.microsoft.com/office/drawing/2014/main" id="{7F84AE80-60CF-4617-9140-D1FC84994FEB}"/>
              </a:ext>
            </a:extLst>
          </p:cNvPr>
          <p:cNvSpPr/>
          <p:nvPr/>
        </p:nvSpPr>
        <p:spPr>
          <a:xfrm>
            <a:off x="3532247" y="4727965"/>
            <a:ext cx="968376" cy="539798"/>
          </a:xfrm>
          <a:prstGeom prst="flowChartDocument">
            <a:avLst/>
          </a:prstGeom>
          <a:noFill/>
          <a:ln w="635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kern="0" dirty="0" err="1">
                <a:solidFill>
                  <a:srgbClr val="4472C4"/>
                </a:solidFill>
                <a:latin typeface="Meiryo UI" panose="020B0604030504040204" pitchFamily="50" charset="-128"/>
                <a:ea typeface="Meiryo UI" panose="020B0604030504040204" pitchFamily="50" charset="-128"/>
              </a:rPr>
              <a:t>PowerBI</a:t>
            </a:r>
            <a:br>
              <a:rPr kumimoji="0" lang="en-US" altLang="ja-JP" sz="1200"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br>
            <a:r>
              <a:rPr kumimoji="0" lang="ja-JP" altLang="en-US" sz="1200"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ダッシュボード</a:t>
            </a:r>
            <a:endParaRPr kumimoji="0" lang="en-US" altLang="ja-JP" sz="1200"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endParaRPr>
          </a:p>
        </p:txBody>
      </p:sp>
      <p:sp>
        <p:nvSpPr>
          <p:cNvPr id="57" name="四角形: 角を丸くする 56">
            <a:extLst>
              <a:ext uri="{FF2B5EF4-FFF2-40B4-BE49-F238E27FC236}">
                <a16:creationId xmlns:a16="http://schemas.microsoft.com/office/drawing/2014/main" id="{57E07792-9C73-49CF-8537-E544D527D210}"/>
              </a:ext>
            </a:extLst>
          </p:cNvPr>
          <p:cNvSpPr/>
          <p:nvPr/>
        </p:nvSpPr>
        <p:spPr>
          <a:xfrm>
            <a:off x="6075962" y="4369167"/>
            <a:ext cx="2204446" cy="1950483"/>
          </a:xfrm>
          <a:prstGeom prst="roundRect">
            <a:avLst>
              <a:gd name="adj" fmla="val 13786"/>
            </a:avLst>
          </a:prstGeom>
          <a:solidFill>
            <a:sysClr val="window" lastClr="FFFFFF">
              <a:alpha val="50196"/>
            </a:sysClr>
          </a:solidFill>
          <a:ln w="38100" cap="flat" cmpd="sng" algn="ctr">
            <a:solidFill>
              <a:srgbClr val="5B9BD5">
                <a:lumMod val="7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業務効果</a:t>
            </a:r>
            <a:endParaRPr kumimoji="0" lang="en-US" altLang="ja-JP" sz="120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20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defTabSz="457200" eaLnBrk="1" fontAlgn="auto" latinLnBrk="0" hangingPunct="1">
              <a:lnSpc>
                <a:spcPct val="100000"/>
              </a:lnSpc>
              <a:spcBef>
                <a:spcPts val="0"/>
              </a:spcBef>
              <a:spcAft>
                <a:spcPts val="0"/>
              </a:spcAft>
              <a:buClrTx/>
              <a:buSzTx/>
              <a:buFont typeface="+mj-ea"/>
              <a:buAutoNum type="circleNumDbPlain"/>
              <a:tabLst/>
              <a:defRPr/>
            </a:pP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報告のための</a:t>
            </a:r>
            <a:r>
              <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Excel</a:t>
            </a: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作成や資料作成が不要に！</a:t>
            </a:r>
            <a:endPar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defTabSz="457200" eaLnBrk="1" fontAlgn="auto" latinLnBrk="0" hangingPunct="1">
              <a:lnSpc>
                <a:spcPct val="100000"/>
              </a:lnSpc>
              <a:spcBef>
                <a:spcPts val="0"/>
              </a:spcBef>
              <a:spcAft>
                <a:spcPts val="0"/>
              </a:spcAft>
              <a:buClrTx/>
              <a:buSzTx/>
              <a:buFont typeface="+mj-ea"/>
              <a:buAutoNum type="circleNumDbPlain"/>
              <a:tabLst/>
              <a:defRPr/>
            </a:pP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会議中気になった個所をすぐ分析し、その場で議論可能！</a:t>
            </a:r>
            <a:endPar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defTabSz="457200" eaLnBrk="1" fontAlgn="auto" latinLnBrk="0" hangingPunct="1">
              <a:lnSpc>
                <a:spcPct val="100000"/>
              </a:lnSpc>
              <a:spcBef>
                <a:spcPts val="0"/>
              </a:spcBef>
              <a:spcAft>
                <a:spcPts val="0"/>
              </a:spcAft>
              <a:buClrTx/>
              <a:buSzTx/>
              <a:buFont typeface="+mj-ea"/>
              <a:buAutoNum type="circleNumDbPlain"/>
              <a:tabLst/>
              <a:defRPr/>
            </a:pPr>
            <a:r>
              <a:rPr kumimoji="0"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その場で確認できるので追加分析など、持ち帰りの宿題がなくなる！</a:t>
            </a:r>
          </a:p>
        </p:txBody>
      </p:sp>
    </p:spTree>
    <p:extLst>
      <p:ext uri="{BB962C8B-B14F-4D97-AF65-F5344CB8AC3E}">
        <p14:creationId xmlns:p14="http://schemas.microsoft.com/office/powerpoint/2010/main" val="614227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31</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事例①</a:t>
            </a:r>
            <a:r>
              <a:rPr lang="en-US" altLang="ja-JP" dirty="0"/>
              <a:t>】</a:t>
            </a:r>
            <a:r>
              <a:rPr lang="ja-JP" altLang="en-US" dirty="0"/>
              <a:t>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折れ線グラフによる分析イメージ</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2" name="正方形/長方形 11">
            <a:extLst>
              <a:ext uri="{FF2B5EF4-FFF2-40B4-BE49-F238E27FC236}">
                <a16:creationId xmlns:a16="http://schemas.microsoft.com/office/drawing/2014/main" id="{F840C564-84C7-4DDC-8E09-007AEE34276D}"/>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16" name="正方形/長方形 15">
            <a:extLst>
              <a:ext uri="{FF2B5EF4-FFF2-40B4-BE49-F238E27FC236}">
                <a16:creationId xmlns:a16="http://schemas.microsoft.com/office/drawing/2014/main" id="{B336AFC0-7765-47D9-8173-DB86BE2304CC}"/>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全体イメージ</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5" name="図 14">
            <a:extLst>
              <a:ext uri="{FF2B5EF4-FFF2-40B4-BE49-F238E27FC236}">
                <a16:creationId xmlns:a16="http://schemas.microsoft.com/office/drawing/2014/main" id="{4CFFCA88-666A-430B-B541-5536DC4B49C0}"/>
              </a:ext>
            </a:extLst>
          </p:cNvPr>
          <p:cNvPicPr>
            <a:picLocks noChangeAspect="1"/>
          </p:cNvPicPr>
          <p:nvPr/>
        </p:nvPicPr>
        <p:blipFill rotWithShape="1">
          <a:blip r:embed="rId2"/>
          <a:srcRect l="36611" t="30934" r="18890" b="20414"/>
          <a:stretch/>
        </p:blipFill>
        <p:spPr>
          <a:xfrm>
            <a:off x="488181" y="1520079"/>
            <a:ext cx="7417147" cy="4790983"/>
          </a:xfrm>
          <a:prstGeom prst="rect">
            <a:avLst/>
          </a:prstGeom>
        </p:spPr>
      </p:pic>
      <p:sp>
        <p:nvSpPr>
          <p:cNvPr id="22" name="正方形/長方形 21">
            <a:extLst>
              <a:ext uri="{FF2B5EF4-FFF2-40B4-BE49-F238E27FC236}">
                <a16:creationId xmlns:a16="http://schemas.microsoft.com/office/drawing/2014/main" id="{F4358401-0AA0-4BE8-8A54-034889E4741C}"/>
              </a:ext>
            </a:extLst>
          </p:cNvPr>
          <p:cNvSpPr/>
          <p:nvPr/>
        </p:nvSpPr>
        <p:spPr bwMode="auto">
          <a:xfrm>
            <a:off x="5961112" y="6165304"/>
            <a:ext cx="1800200" cy="234988"/>
          </a:xfrm>
          <a:prstGeom prst="rect">
            <a:avLst/>
          </a:prstGeom>
          <a:solidFill>
            <a:schemeClr val="bg1"/>
          </a:solidFill>
          <a:ln w="9525">
            <a:solidFill>
              <a:schemeClr val="bg1"/>
            </a:solidFill>
            <a:miter lim="800000"/>
            <a:headEnd/>
            <a:tailEnd/>
          </a:ln>
          <a:effectLst/>
        </p:spPr>
        <p:txBody>
          <a:bodyPr wrap="none" rtlCol="0" anchor="ctr"/>
          <a:lstStyle/>
          <a:p>
            <a:r>
              <a:rPr kumimoji="0" lang="ja-JP" altLang="en-US" sz="900" dirty="0">
                <a:latin typeface="Meiryo UI" panose="020B0604030504040204" pitchFamily="50" charset="-128"/>
                <a:ea typeface="Meiryo UI" panose="020B0604030504040204" pitchFamily="50" charset="-128"/>
              </a:rPr>
              <a:t>出所：観光庁 宿泊旅行統計調査 </a:t>
            </a:r>
          </a:p>
        </p:txBody>
      </p:sp>
      <p:sp>
        <p:nvSpPr>
          <p:cNvPr id="23" name="正方形/長方形 22">
            <a:extLst>
              <a:ext uri="{FF2B5EF4-FFF2-40B4-BE49-F238E27FC236}">
                <a16:creationId xmlns:a16="http://schemas.microsoft.com/office/drawing/2014/main" id="{08162A38-4272-4A20-BF8A-8EBFB4791FC1}"/>
              </a:ext>
            </a:extLst>
          </p:cNvPr>
          <p:cNvSpPr/>
          <p:nvPr/>
        </p:nvSpPr>
        <p:spPr bwMode="auto">
          <a:xfrm>
            <a:off x="1881739" y="3244820"/>
            <a:ext cx="4569620" cy="717067"/>
          </a:xfrm>
          <a:prstGeom prst="rect">
            <a:avLst/>
          </a:prstGeom>
          <a:solidFill>
            <a:schemeClr val="bg1">
              <a:lumMod val="95000"/>
            </a:schemeClr>
          </a:solidFill>
          <a:ln w="9525">
            <a:solidFill>
              <a:srgbClr val="B2B2B2"/>
            </a:solidFill>
            <a:miter lim="800000"/>
            <a:headEnd/>
            <a:tailEnd/>
          </a:ln>
          <a:effectLst/>
        </p:spPr>
        <p:txBody>
          <a:bodyPr wrap="none" rtlCol="0" anchor="ctr"/>
          <a:lstStyle/>
          <a:p>
            <a:pPr algn="ctr"/>
            <a:r>
              <a:rPr kumimoji="0" lang="en-US" altLang="ja-JP" sz="1800" b="1" dirty="0">
                <a:latin typeface="Meiryo UI" panose="020B0604030504040204" pitchFamily="50" charset="-128"/>
                <a:ea typeface="Meiryo UI" panose="020B0604030504040204" pitchFamily="50" charset="-128"/>
              </a:rPr>
              <a:t>Image</a:t>
            </a:r>
            <a:endParaRPr kumimoji="0" lang="ja-JP" altLang="en-US" sz="1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1814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32</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事例①</a:t>
            </a:r>
            <a:r>
              <a:rPr lang="en-US" altLang="ja-JP" dirty="0"/>
              <a:t>】</a:t>
            </a:r>
            <a:r>
              <a:rPr lang="ja-JP" altLang="en-US" dirty="0"/>
              <a:t>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2246769"/>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全体可視化イメージ</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月次、週次、日時それぞれで傾向がわかるような形で可視化。</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前月や前週比較で</a:t>
            </a:r>
            <a:r>
              <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KPI</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（売上、稼働率等）の確認ができるように作成</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可視化項目詳細</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売上（年次、月次、週次、日次）</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客室稼働率（年次、月次、週次、日次）</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客室タイプごと客室稼働率（年次、月次、週次、日次）</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グラフや表のレイアウトイメージ</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22" name="正方形/長方形 21">
            <a:extLst>
              <a:ext uri="{FF2B5EF4-FFF2-40B4-BE49-F238E27FC236}">
                <a16:creationId xmlns:a16="http://schemas.microsoft.com/office/drawing/2014/main" id="{F3E99E04-0EE3-446B-B881-55A16F9DE89B}"/>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9D2ECB67-3894-4703-906D-43643C939891}"/>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項目詳細</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41005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33</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事例①</a:t>
            </a:r>
            <a:r>
              <a:rPr lang="en-US" altLang="ja-JP" dirty="0"/>
              <a:t>】</a:t>
            </a:r>
            <a:r>
              <a:rPr lang="ja-JP" altLang="en-US" dirty="0"/>
              <a:t>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954107"/>
          </a:xfrm>
          <a:prstGeom prst="rect">
            <a:avLst/>
          </a:prstGeom>
          <a:noFill/>
        </p:spPr>
        <p:txBody>
          <a:bodyPr wrap="square" rtlCol="0">
            <a:spAutoFit/>
          </a:bodyPr>
          <a:lstStyle/>
          <a:p>
            <a:pPr marL="285750" indent="-285750" defTabSz="457200">
              <a:buFont typeface="Wingdings" panose="05000000000000000000" pitchFamily="2" charset="2"/>
              <a:buChar char="n"/>
            </a:pPr>
            <a:r>
              <a:rPr lang="ja-JP" altLang="en-US" sz="1400" kern="100" dirty="0">
                <a:solidFill>
                  <a:schemeClr val="tx1"/>
                </a:solidFill>
                <a:latin typeface="Meiryo UI" panose="020B0604030504040204" pitchFamily="50" charset="-128"/>
                <a:ea typeface="Meiryo UI" panose="020B0604030504040204" pitchFamily="50" charset="-128"/>
              </a:rPr>
              <a:t>可視化ツール選定</a:t>
            </a:r>
            <a:endParaRPr lang="en-US" altLang="ja-JP" sz="1400" kern="100"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n"/>
            </a:pPr>
            <a:r>
              <a:rPr lang="ja-JP" altLang="en-US" sz="1400" kern="100" dirty="0">
                <a:solidFill>
                  <a:schemeClr val="tx1"/>
                </a:solidFill>
                <a:latin typeface="Meiryo UI" panose="020B0604030504040204" pitchFamily="50" charset="-128"/>
                <a:ea typeface="Meiryo UI" panose="020B0604030504040204" pitchFamily="50" charset="-128"/>
              </a:rPr>
              <a:t>ライセンス購入費調整</a:t>
            </a:r>
            <a:endParaRPr lang="en-US" altLang="ja-JP" sz="1400" kern="100"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n"/>
            </a:pPr>
            <a:r>
              <a:rPr lang="ja-JP" altLang="en-US" sz="1400" kern="100" dirty="0">
                <a:solidFill>
                  <a:schemeClr val="tx1"/>
                </a:solidFill>
                <a:latin typeface="Meiryo UI" panose="020B0604030504040204" pitchFamily="50" charset="-128"/>
                <a:ea typeface="Meiryo UI" panose="020B0604030504040204" pitchFamily="50" charset="-128"/>
              </a:rPr>
              <a:t>導入スケジュール・費用</a:t>
            </a:r>
            <a:endParaRPr kumimoji="0" lang="en-US" altLang="ja-JP" sz="1400" dirty="0">
              <a:solidFill>
                <a:prstClr val="black"/>
              </a:solidFill>
              <a:latin typeface="Meiryo UI" pitchFamily="50" charset="-128"/>
              <a:ea typeface="Meiryo UI" pitchFamily="50" charset="-128"/>
              <a:cs typeface="Meiryo UI"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16" name="正方形/長方形 15">
            <a:extLst>
              <a:ext uri="{FF2B5EF4-FFF2-40B4-BE49-F238E27FC236}">
                <a16:creationId xmlns:a16="http://schemas.microsoft.com/office/drawing/2014/main" id="{F068E290-E4F7-423A-83B2-18FAEA7A8F31}"/>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12912826-8413-4C1D-A05F-8058F288255F}"/>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必要リソース</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767597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511DC09-83A5-4BD2-BB2C-75200A2F8054}"/>
              </a:ext>
            </a:extLst>
          </p:cNvPr>
          <p:cNvSpPr>
            <a:spLocks noGrp="1"/>
          </p:cNvSpPr>
          <p:nvPr>
            <p:ph type="sldNum" sz="quarter" idx="12"/>
          </p:nvPr>
        </p:nvSpPr>
        <p:spPr/>
        <p:txBody>
          <a:bodyPr/>
          <a:lstStyle/>
          <a:p>
            <a:fld id="{D9550142-B990-490A-A107-ED7302A7FD52}" type="slidenum">
              <a:rPr kumimoji="1" lang="ja-JP" altLang="en-US" smtClean="0"/>
              <a:t>34</a:t>
            </a:fld>
            <a:endParaRPr kumimoji="1" lang="ja-JP" altLang="en-US" dirty="0"/>
          </a:p>
        </p:txBody>
      </p:sp>
      <p:sp>
        <p:nvSpPr>
          <p:cNvPr id="26" name="タイトル 2">
            <a:extLst>
              <a:ext uri="{FF2B5EF4-FFF2-40B4-BE49-F238E27FC236}">
                <a16:creationId xmlns:a16="http://schemas.microsoft.com/office/drawing/2014/main" id="{633FE4A8-8B94-4ACB-AC4B-C32EBE925FE2}"/>
              </a:ext>
            </a:extLst>
          </p:cNvPr>
          <p:cNvSpPr txBox="1">
            <a:spLocks/>
          </p:cNvSpPr>
          <p:nvPr/>
        </p:nvSpPr>
        <p:spPr>
          <a:xfrm>
            <a:off x="62096" y="360"/>
            <a:ext cx="9787448" cy="461665"/>
          </a:xfrm>
          <a:prstGeom prst="rect">
            <a:avLst/>
          </a:prstGeom>
        </p:spPr>
        <p:txBody>
          <a:bodyPr vert="horz" wrap="square" lIns="91440" tIns="45720" rIns="91440" bIns="45720" rtlCol="0" anchor="ctr">
            <a:spAutoFit/>
          </a:bodyPr>
          <a:lstStyle>
            <a:lvl1pPr algn="l" defTabSz="914395"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a:t>
            </a:r>
            <a:r>
              <a:rPr lang="en-US" altLang="ja-JP" dirty="0"/>
              <a:t>【</a:t>
            </a:r>
            <a:r>
              <a:rPr lang="ja-JP" altLang="en-US" dirty="0"/>
              <a:t>事例②</a:t>
            </a:r>
            <a:r>
              <a:rPr lang="en-US" altLang="ja-JP" dirty="0"/>
              <a:t>】</a:t>
            </a:r>
            <a:r>
              <a:rPr lang="ja-JP" altLang="en-US" dirty="0"/>
              <a:t>活動計画・報告エグゼクティブサマリ</a:t>
            </a:r>
          </a:p>
        </p:txBody>
      </p:sp>
      <p:grpSp>
        <p:nvGrpSpPr>
          <p:cNvPr id="28" name="グループ化 27">
            <a:extLst>
              <a:ext uri="{FF2B5EF4-FFF2-40B4-BE49-F238E27FC236}">
                <a16:creationId xmlns:a16="http://schemas.microsoft.com/office/drawing/2014/main" id="{4CDCC3B1-F491-419C-B6B4-68C5B61ECEA6}"/>
              </a:ext>
            </a:extLst>
          </p:cNvPr>
          <p:cNvGrpSpPr/>
          <p:nvPr/>
        </p:nvGrpSpPr>
        <p:grpSpPr>
          <a:xfrm>
            <a:off x="125298" y="549494"/>
            <a:ext cx="9654996" cy="6047858"/>
            <a:chOff x="125298" y="549492"/>
            <a:chExt cx="9654996" cy="6032620"/>
          </a:xfrm>
        </p:grpSpPr>
        <p:sp>
          <p:nvSpPr>
            <p:cNvPr id="29" name="正方形/長方形 28">
              <a:extLst>
                <a:ext uri="{FF2B5EF4-FFF2-40B4-BE49-F238E27FC236}">
                  <a16:creationId xmlns:a16="http://schemas.microsoft.com/office/drawing/2014/main" id="{266102D0-835D-4824-AAAA-5AF087462BF6}"/>
                </a:ext>
              </a:extLst>
            </p:cNvPr>
            <p:cNvSpPr/>
            <p:nvPr/>
          </p:nvSpPr>
          <p:spPr>
            <a:xfrm>
              <a:off x="1568624" y="1461709"/>
              <a:ext cx="4070548" cy="36685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活動計画</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565F974D-D2F4-40C0-82C7-4E100F799DB7}"/>
                </a:ext>
              </a:extLst>
            </p:cNvPr>
            <p:cNvSpPr/>
            <p:nvPr/>
          </p:nvSpPr>
          <p:spPr>
            <a:xfrm>
              <a:off x="5706988" y="1461709"/>
              <a:ext cx="4070548" cy="36685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活動結果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A4E8F05B-4632-4C23-9138-4669AAF4D2E6}"/>
                </a:ext>
              </a:extLst>
            </p:cNvPr>
            <p:cNvSpPr/>
            <p:nvPr/>
          </p:nvSpPr>
          <p:spPr>
            <a:xfrm>
              <a:off x="128464" y="1885331"/>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解決したい</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課題</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1B39D186-0D29-4CDD-AB79-16B39A21514A}"/>
                </a:ext>
              </a:extLst>
            </p:cNvPr>
            <p:cNvSpPr/>
            <p:nvPr/>
          </p:nvSpPr>
          <p:spPr>
            <a:xfrm>
              <a:off x="1568624" y="1885331"/>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DM</a:t>
              </a:r>
              <a:r>
                <a:rPr lang="ja-JP" altLang="en-US" sz="1400" kern="100" dirty="0">
                  <a:solidFill>
                    <a:schemeClr val="tx1"/>
                  </a:solidFill>
                  <a:latin typeface="Meiryo UI" panose="020B0604030504040204" pitchFamily="50" charset="-128"/>
                  <a:ea typeface="Meiryo UI" panose="020B0604030504040204" pitchFamily="50" charset="-128"/>
                </a:rPr>
                <a:t>による</a:t>
              </a:r>
              <a:r>
                <a:rPr lang="en-US" altLang="ja-JP" sz="1400" kern="100" dirty="0">
                  <a:solidFill>
                    <a:schemeClr val="tx1"/>
                  </a:solidFill>
                  <a:latin typeface="Meiryo UI" panose="020B0604030504040204" pitchFamily="50" charset="-128"/>
                  <a:ea typeface="Meiryo UI" panose="020B0604030504040204" pitchFamily="50" charset="-128"/>
                </a:rPr>
                <a:t>CV</a:t>
              </a:r>
              <a:r>
                <a:rPr lang="ja-JP" altLang="en-US" sz="1400" kern="100" dirty="0">
                  <a:solidFill>
                    <a:schemeClr val="tx1"/>
                  </a:solidFill>
                  <a:latin typeface="Meiryo UI" panose="020B0604030504040204" pitchFamily="50" charset="-128"/>
                  <a:ea typeface="Meiryo UI" panose="020B0604030504040204" pitchFamily="50" charset="-128"/>
                </a:rPr>
                <a:t>（コンバージョン）率を向上させたい</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74071383-5887-44C4-833D-5E44D5112722}"/>
                </a:ext>
              </a:extLst>
            </p:cNvPr>
            <p:cNvSpPr/>
            <p:nvPr/>
          </p:nvSpPr>
          <p:spPr>
            <a:xfrm>
              <a:off x="5706988" y="1885331"/>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0E7B64BB-6F4E-4B4D-8651-3CF1E023E5CA}"/>
                </a:ext>
              </a:extLst>
            </p:cNvPr>
            <p:cNvSpPr/>
            <p:nvPr/>
          </p:nvSpPr>
          <p:spPr>
            <a:xfrm>
              <a:off x="128464" y="3268723"/>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課題解決に</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向けた対策</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2763555F-66B6-4BDC-948B-701D962F0AE3}"/>
                </a:ext>
              </a:extLst>
            </p:cNvPr>
            <p:cNvSpPr/>
            <p:nvPr/>
          </p:nvSpPr>
          <p:spPr>
            <a:xfrm>
              <a:off x="1568624" y="3268723"/>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顧客特性に訴求する</a:t>
              </a:r>
              <a:r>
                <a:rPr lang="en-US" altLang="ja-JP" sz="1400" kern="100" dirty="0">
                  <a:solidFill>
                    <a:schemeClr val="tx1"/>
                  </a:solidFill>
                  <a:latin typeface="Meiryo UI" panose="020B0604030504040204" pitchFamily="50" charset="-128"/>
                  <a:ea typeface="Meiryo UI" panose="020B0604030504040204" pitchFamily="50" charset="-128"/>
                </a:rPr>
                <a:t>DM</a:t>
              </a:r>
              <a:r>
                <a:rPr lang="ja-JP" altLang="en-US" sz="1400" kern="100" dirty="0">
                  <a:solidFill>
                    <a:schemeClr val="tx1"/>
                  </a:solidFill>
                  <a:latin typeface="Meiryo UI" panose="020B0604030504040204" pitchFamily="50" charset="-128"/>
                  <a:ea typeface="Meiryo UI" panose="020B0604030504040204" pitchFamily="50" charset="-128"/>
                </a:rPr>
                <a:t>送付を実現することで、顧客ニーズに応じた情報提供により、確度を向上する</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2E511483-DF1E-44C4-BE1A-10D666A97088}"/>
                </a:ext>
              </a:extLst>
            </p:cNvPr>
            <p:cNvSpPr/>
            <p:nvPr/>
          </p:nvSpPr>
          <p:spPr>
            <a:xfrm>
              <a:off x="5706988" y="3268723"/>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4E4870F3-90E8-4288-A49A-93201DAB0338}"/>
                </a:ext>
              </a:extLst>
            </p:cNvPr>
            <p:cNvSpPr/>
            <p:nvPr/>
          </p:nvSpPr>
          <p:spPr>
            <a:xfrm>
              <a:off x="128464" y="4636875"/>
              <a:ext cx="1375871" cy="129614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課題解決に</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よる効果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35123FF7-A532-4C52-B9ED-7278B9F7E60D}"/>
                </a:ext>
              </a:extLst>
            </p:cNvPr>
            <p:cNvSpPr/>
            <p:nvPr/>
          </p:nvSpPr>
          <p:spPr>
            <a:xfrm>
              <a:off x="1568624" y="4636875"/>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戦略的な</a:t>
              </a:r>
              <a:r>
                <a:rPr lang="en-US" altLang="ja-JP" sz="1400" kern="100" dirty="0">
                  <a:solidFill>
                    <a:schemeClr val="tx1"/>
                  </a:solidFill>
                  <a:latin typeface="Meiryo UI" panose="020B0604030504040204" pitchFamily="50" charset="-128"/>
                  <a:ea typeface="Meiryo UI" panose="020B0604030504040204" pitchFamily="50" charset="-128"/>
                </a:rPr>
                <a:t>DM</a:t>
              </a:r>
              <a:r>
                <a:rPr lang="ja-JP" altLang="en-US" sz="1400" kern="100" dirty="0">
                  <a:solidFill>
                    <a:schemeClr val="tx1"/>
                  </a:solidFill>
                  <a:latin typeface="Meiryo UI" panose="020B0604030504040204" pitchFamily="50" charset="-128"/>
                  <a:ea typeface="Meiryo UI" panose="020B0604030504040204" pitchFamily="50" charset="-128"/>
                </a:rPr>
                <a:t>送付による</a:t>
              </a:r>
              <a:r>
                <a:rPr lang="en-US" altLang="ja-JP" sz="1400" kern="100" dirty="0">
                  <a:solidFill>
                    <a:schemeClr val="tx1"/>
                  </a:solidFill>
                  <a:latin typeface="Meiryo UI" panose="020B0604030504040204" pitchFamily="50" charset="-128"/>
                  <a:ea typeface="Meiryo UI" panose="020B0604030504040204" pitchFamily="50" charset="-128"/>
                </a:rPr>
                <a:t>CV</a:t>
              </a:r>
              <a:r>
                <a:rPr lang="ja-JP" altLang="en-US" sz="1400" kern="100" dirty="0">
                  <a:solidFill>
                    <a:schemeClr val="tx1"/>
                  </a:solidFill>
                  <a:latin typeface="Meiryo UI" panose="020B0604030504040204" pitchFamily="50" charset="-128"/>
                  <a:ea typeface="Meiryo UI" panose="020B0604030504040204" pitchFamily="50" charset="-128"/>
                </a:rPr>
                <a:t>率向上及び売上拡大</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CD0671FB-0272-4229-8327-D6D3DBEDF540}"/>
                </a:ext>
              </a:extLst>
            </p:cNvPr>
            <p:cNvSpPr/>
            <p:nvPr/>
          </p:nvSpPr>
          <p:spPr>
            <a:xfrm>
              <a:off x="5706988" y="4636875"/>
              <a:ext cx="4070548" cy="1296144"/>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5F069410-AD61-4A90-A43A-37C9BD84C6BC}"/>
                </a:ext>
              </a:extLst>
            </p:cNvPr>
            <p:cNvSpPr/>
            <p:nvPr/>
          </p:nvSpPr>
          <p:spPr>
            <a:xfrm>
              <a:off x="125298" y="6048640"/>
              <a:ext cx="1375872" cy="53347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今後の活動</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497330D8-A235-41AE-A5B0-1EC0F7A19411}"/>
                </a:ext>
              </a:extLst>
            </p:cNvPr>
            <p:cNvSpPr/>
            <p:nvPr/>
          </p:nvSpPr>
          <p:spPr>
            <a:xfrm>
              <a:off x="1501216" y="6053111"/>
              <a:ext cx="8275912" cy="5279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報告時に記載</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4A57D73A-7036-49B6-877B-3C3C844A8EB9}"/>
                </a:ext>
              </a:extLst>
            </p:cNvPr>
            <p:cNvSpPr/>
            <p:nvPr/>
          </p:nvSpPr>
          <p:spPr>
            <a:xfrm>
              <a:off x="128465" y="549492"/>
              <a:ext cx="1376254" cy="371131"/>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テーマ</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B1F143C8-07A5-4FE2-99DC-923F73651B94}"/>
                </a:ext>
              </a:extLst>
            </p:cNvPr>
            <p:cNvSpPr/>
            <p:nvPr/>
          </p:nvSpPr>
          <p:spPr>
            <a:xfrm>
              <a:off x="1504335" y="554927"/>
              <a:ext cx="8275959" cy="363076"/>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顧客の反応確率予測モデル開発</a:t>
              </a:r>
            </a:p>
          </p:txBody>
        </p:sp>
        <p:sp>
          <p:nvSpPr>
            <p:cNvPr id="47" name="正方形/長方形 46">
              <a:extLst>
                <a:ext uri="{FF2B5EF4-FFF2-40B4-BE49-F238E27FC236}">
                  <a16:creationId xmlns:a16="http://schemas.microsoft.com/office/drawing/2014/main" id="{06A63398-B8F0-48D0-84F6-0483AF6AAB99}"/>
                </a:ext>
              </a:extLst>
            </p:cNvPr>
            <p:cNvSpPr/>
            <p:nvPr/>
          </p:nvSpPr>
          <p:spPr>
            <a:xfrm>
              <a:off x="128464" y="980728"/>
              <a:ext cx="1375872" cy="366581"/>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対象業務</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領域</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60A1F50E-D875-459E-BC55-73DAB63C3C27}"/>
                </a:ext>
              </a:extLst>
            </p:cNvPr>
            <p:cNvSpPr/>
            <p:nvPr/>
          </p:nvSpPr>
          <p:spPr>
            <a:xfrm>
              <a:off x="1504382" y="984232"/>
              <a:ext cx="8275912" cy="363077"/>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ダイレクトマーケティング</a:t>
              </a:r>
            </a:p>
          </p:txBody>
        </p:sp>
      </p:grpSp>
    </p:spTree>
    <p:extLst>
      <p:ext uri="{BB962C8B-B14F-4D97-AF65-F5344CB8AC3E}">
        <p14:creationId xmlns:p14="http://schemas.microsoft.com/office/powerpoint/2010/main" val="1454390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35</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事例②</a:t>
            </a:r>
            <a:r>
              <a:rPr lang="en-US" altLang="ja-JP" dirty="0"/>
              <a:t>】</a:t>
            </a:r>
            <a:r>
              <a:rPr lang="ja-JP" altLang="en-US" sz="2400" b="1" kern="0" dirty="0">
                <a:solidFill>
                  <a:prstClr val="black"/>
                </a:solidFill>
                <a:latin typeface="Meiryo UI" panose="020B0604030504040204" pitchFamily="50" charset="-128"/>
                <a:ea typeface="Meiryo UI" panose="020B0604030504040204" pitchFamily="50" charset="-128"/>
              </a:rPr>
              <a:t>活動計画・報告書</a:t>
            </a:r>
            <a:r>
              <a:rPr lang="ja-JP" altLang="en-US" dirty="0"/>
              <a:t>：</a:t>
            </a:r>
            <a:r>
              <a:rPr lang="en-US" altLang="ja-JP" dirty="0"/>
              <a:t>#1-</a:t>
            </a:r>
            <a:r>
              <a:rPr lang="ja-JP" altLang="en-US" dirty="0"/>
              <a:t>全体像の整理 ①</a:t>
            </a:r>
            <a:endParaRPr kumimoji="1" lang="ja-JP" altLang="en-US" dirty="0"/>
          </a:p>
        </p:txBody>
      </p:sp>
      <p:grpSp>
        <p:nvGrpSpPr>
          <p:cNvPr id="3" name="グループ化 2">
            <a:extLst>
              <a:ext uri="{FF2B5EF4-FFF2-40B4-BE49-F238E27FC236}">
                <a16:creationId xmlns:a16="http://schemas.microsoft.com/office/drawing/2014/main" id="{D00999BB-5943-49E8-A14E-031D1565F49D}"/>
              </a:ext>
            </a:extLst>
          </p:cNvPr>
          <p:cNvGrpSpPr/>
          <p:nvPr/>
        </p:nvGrpSpPr>
        <p:grpSpPr>
          <a:xfrm>
            <a:off x="128464" y="620688"/>
            <a:ext cx="9649070" cy="5904661"/>
            <a:chOff x="128464" y="1484783"/>
            <a:chExt cx="9649070" cy="5040566"/>
          </a:xfrm>
        </p:grpSpPr>
        <p:sp>
          <p:nvSpPr>
            <p:cNvPr id="126" name="正方形/長方形 125">
              <a:extLst>
                <a:ext uri="{FF2B5EF4-FFF2-40B4-BE49-F238E27FC236}">
                  <a16:creationId xmlns:a16="http://schemas.microsoft.com/office/drawing/2014/main" id="{D74C3F0E-8180-4303-84DC-E9F1003CB454}"/>
                </a:ext>
              </a:extLst>
            </p:cNvPr>
            <p:cNvSpPr/>
            <p:nvPr/>
          </p:nvSpPr>
          <p:spPr>
            <a:xfrm>
              <a:off x="5167476" y="1484783"/>
              <a:ext cx="4610058" cy="392247"/>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現状と</a:t>
              </a:r>
              <a:r>
                <a:rPr lang="en-US" altLang="ja-JP" sz="1400" b="1" dirty="0">
                  <a:solidFill>
                    <a:schemeClr val="bg1"/>
                  </a:solidFill>
                  <a:latin typeface="Meiryo UI" panose="020B0604030504040204" pitchFamily="50" charset="-128"/>
                  <a:ea typeface="Meiryo UI" panose="020B0604030504040204" pitchFamily="50" charset="-128"/>
                </a:rPr>
                <a:t>GAP</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原因）</a:t>
              </a:r>
              <a:r>
                <a:rPr lang="en-US" altLang="ja-JP" sz="1400" b="1" dirty="0">
                  <a:solidFill>
                    <a:schemeClr val="bg1"/>
                  </a:solidFill>
                  <a:latin typeface="Meiryo UI" panose="020B0604030504040204" pitchFamily="50" charset="-128"/>
                  <a:ea typeface="Meiryo UI" panose="020B0604030504040204" pitchFamily="50" charset="-128"/>
                </a:rPr>
                <a:t>】</a:t>
              </a:r>
            </a:p>
          </p:txBody>
        </p:sp>
        <p:grpSp>
          <p:nvGrpSpPr>
            <p:cNvPr id="6" name="グループ化 5">
              <a:extLst>
                <a:ext uri="{FF2B5EF4-FFF2-40B4-BE49-F238E27FC236}">
                  <a16:creationId xmlns:a16="http://schemas.microsoft.com/office/drawing/2014/main" id="{4255883A-347D-4A28-9674-CAD60D7B2B15}"/>
                </a:ext>
              </a:extLst>
            </p:cNvPr>
            <p:cNvGrpSpPr/>
            <p:nvPr/>
          </p:nvGrpSpPr>
          <p:grpSpPr>
            <a:xfrm>
              <a:off x="128464" y="1484783"/>
              <a:ext cx="9649070" cy="5040566"/>
              <a:chOff x="128464" y="1484783"/>
              <a:chExt cx="9649070" cy="4165859"/>
            </a:xfrm>
          </p:grpSpPr>
          <p:sp>
            <p:nvSpPr>
              <p:cNvPr id="127" name="正方形/長方形 126">
                <a:extLst>
                  <a:ext uri="{FF2B5EF4-FFF2-40B4-BE49-F238E27FC236}">
                    <a16:creationId xmlns:a16="http://schemas.microsoft.com/office/drawing/2014/main" id="{750DA70F-8E2E-4DCD-BE1B-1474C3097381}"/>
                  </a:ext>
                </a:extLst>
              </p:cNvPr>
              <p:cNvSpPr/>
              <p:nvPr/>
            </p:nvSpPr>
            <p:spPr>
              <a:xfrm>
                <a:off x="5167476" y="1808962"/>
                <a:ext cx="4610058" cy="38416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現状</a:t>
                </a:r>
                <a:r>
                  <a:rPr lang="en-US" altLang="ja-JP" sz="1400" kern="100" dirty="0">
                    <a:solidFill>
                      <a:schemeClr val="tx1"/>
                    </a:solidFill>
                    <a:latin typeface="Meiryo UI" panose="020B0604030504040204" pitchFamily="50" charset="-128"/>
                    <a:ea typeface="Meiryo UI" panose="020B0604030504040204" pitchFamily="50" charset="-128"/>
                  </a:rPr>
                  <a:t>】</a:t>
                </a:r>
                <a:br>
                  <a:rPr lang="en-US" altLang="ja-JP" sz="1400" kern="100" dirty="0">
                    <a:solidFill>
                      <a:schemeClr val="tx1"/>
                    </a:solidFill>
                    <a:latin typeface="Meiryo UI" panose="020B0604030504040204" pitchFamily="50" charset="-128"/>
                    <a:ea typeface="Meiryo UI" panose="020B0604030504040204" pitchFamily="50" charset="-128"/>
                  </a:rPr>
                </a:br>
                <a:r>
                  <a:rPr lang="ja-JP" altLang="en-US" sz="1400" kern="100" dirty="0">
                    <a:solidFill>
                      <a:schemeClr val="tx1"/>
                    </a:solidFill>
                    <a:latin typeface="Meiryo UI" panose="020B0604030504040204" pitchFamily="50" charset="-128"/>
                    <a:ea typeface="Meiryo UI" panose="020B0604030504040204" pitchFamily="50" charset="-128"/>
                  </a:rPr>
                  <a:t>見込み顧客リスト</a:t>
                </a:r>
                <a:r>
                  <a:rPr lang="en-US" altLang="ja-JP" sz="1400" kern="100" dirty="0">
                    <a:solidFill>
                      <a:schemeClr val="tx1"/>
                    </a:solidFill>
                    <a:latin typeface="Meiryo UI" panose="020B0604030504040204" pitchFamily="50" charset="-128"/>
                    <a:ea typeface="Meiryo UI" panose="020B0604030504040204" pitchFamily="50" charset="-128"/>
                  </a:rPr>
                  <a:t>10</a:t>
                </a:r>
                <a:r>
                  <a:rPr lang="ja-JP" altLang="en-US" sz="1400" kern="100" dirty="0">
                    <a:solidFill>
                      <a:schemeClr val="tx1"/>
                    </a:solidFill>
                    <a:latin typeface="Meiryo UI" panose="020B0604030504040204" pitchFamily="50" charset="-128"/>
                    <a:ea typeface="Meiryo UI" panose="020B0604030504040204" pitchFamily="50" charset="-128"/>
                  </a:rPr>
                  <a:t>万件にすべて</a:t>
                </a:r>
                <a:r>
                  <a:rPr lang="en-US" altLang="ja-JP" sz="1400" kern="100" dirty="0">
                    <a:solidFill>
                      <a:schemeClr val="tx1"/>
                    </a:solidFill>
                    <a:latin typeface="Meiryo UI" panose="020B0604030504040204" pitchFamily="50" charset="-128"/>
                    <a:ea typeface="Meiryo UI" panose="020B0604030504040204" pitchFamily="50" charset="-128"/>
                  </a:rPr>
                  <a:t>DM</a:t>
                </a:r>
                <a:r>
                  <a:rPr lang="ja-JP" altLang="en-US" sz="1400" kern="100" dirty="0">
                    <a:solidFill>
                      <a:schemeClr val="tx1"/>
                    </a:solidFill>
                    <a:latin typeface="Meiryo UI" panose="020B0604030504040204" pitchFamily="50" charset="-128"/>
                    <a:ea typeface="Meiryo UI" panose="020B0604030504040204" pitchFamily="50" charset="-128"/>
                  </a:rPr>
                  <a:t>送付を行っている。しかし、反応は</a:t>
                </a:r>
                <a:r>
                  <a:rPr lang="en-US" altLang="ja-JP" sz="1400" kern="100" dirty="0">
                    <a:solidFill>
                      <a:schemeClr val="tx1"/>
                    </a:solidFill>
                    <a:latin typeface="Meiryo UI" panose="020B0604030504040204" pitchFamily="50" charset="-128"/>
                    <a:ea typeface="Meiryo UI" panose="020B0604030504040204" pitchFamily="50" charset="-128"/>
                  </a:rPr>
                  <a:t>100</a:t>
                </a:r>
                <a:r>
                  <a:rPr lang="ja-JP" altLang="en-US" sz="1400" kern="100" dirty="0">
                    <a:solidFill>
                      <a:schemeClr val="tx1"/>
                    </a:solidFill>
                    <a:latin typeface="Meiryo UI" panose="020B0604030504040204" pitchFamily="50" charset="-128"/>
                    <a:ea typeface="Meiryo UI" panose="020B0604030504040204" pitchFamily="50" charset="-128"/>
                  </a:rPr>
                  <a:t>件</a:t>
                </a: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回。明らかに反応しない対象にも送付していることが考えられる。</a:t>
                </a:r>
                <a:endParaRPr lang="en-US" altLang="ja-JP" sz="1400" kern="100" dirty="0">
                  <a:solidFill>
                    <a:schemeClr val="tx1"/>
                  </a:solidFill>
                  <a:latin typeface="Meiryo UI" panose="020B0604030504040204" pitchFamily="50" charset="-128"/>
                  <a:ea typeface="Meiryo UI" panose="020B0604030504040204" pitchFamily="50" charset="-128"/>
                </a:endParaRPr>
              </a:p>
              <a:p>
                <a:pPr>
                  <a:spcAft>
                    <a:spcPts val="0"/>
                  </a:spcAft>
                  <a:tabLst>
                    <a:tab pos="228600" algn="l"/>
                  </a:tabLst>
                </a:pPr>
                <a:br>
                  <a:rPr lang="ja-JP" altLang="en-US" sz="1400" kern="100" dirty="0">
                    <a:solidFill>
                      <a:schemeClr val="tx1"/>
                    </a:solidFill>
                    <a:latin typeface="Meiryo UI" panose="020B0604030504040204" pitchFamily="50" charset="-128"/>
                    <a:ea typeface="Meiryo UI" panose="020B0604030504040204" pitchFamily="50" charset="-128"/>
                  </a:rPr>
                </a:b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原因</a:t>
                </a:r>
                <a:r>
                  <a:rPr lang="en-US" altLang="ja-JP" sz="1400" kern="100" dirty="0">
                    <a:solidFill>
                      <a:schemeClr val="tx1"/>
                    </a:solidFill>
                    <a:latin typeface="Meiryo UI" panose="020B0604030504040204" pitchFamily="50" charset="-128"/>
                    <a:ea typeface="Meiryo UI" panose="020B0604030504040204" pitchFamily="50" charset="-128"/>
                  </a:rPr>
                  <a:t>】</a:t>
                </a:r>
                <a:br>
                  <a:rPr lang="en-US" altLang="ja-JP" sz="1400" kern="100" dirty="0">
                    <a:solidFill>
                      <a:schemeClr val="tx1"/>
                    </a:solidFill>
                    <a:latin typeface="Meiryo UI" panose="020B0604030504040204" pitchFamily="50" charset="-128"/>
                    <a:ea typeface="Meiryo UI" panose="020B0604030504040204" pitchFamily="50" charset="-128"/>
                  </a:rPr>
                </a:br>
                <a:r>
                  <a:rPr lang="ja-JP" altLang="en-US" sz="1400" kern="100" dirty="0">
                    <a:solidFill>
                      <a:schemeClr val="tx1"/>
                    </a:solidFill>
                    <a:latin typeface="Meiryo UI" panose="020B0604030504040204" pitchFamily="50" charset="-128"/>
                    <a:ea typeface="Meiryo UI" panose="020B0604030504040204" pitchFamily="50" charset="-128"/>
                  </a:rPr>
                  <a:t>今まで企画することはあったが、実行まで至っていなかった。</a:t>
                </a:r>
              </a:p>
            </p:txBody>
          </p:sp>
          <p:grpSp>
            <p:nvGrpSpPr>
              <p:cNvPr id="5" name="グループ化 4">
                <a:extLst>
                  <a:ext uri="{FF2B5EF4-FFF2-40B4-BE49-F238E27FC236}">
                    <a16:creationId xmlns:a16="http://schemas.microsoft.com/office/drawing/2014/main" id="{BE23F806-685D-4D37-93B2-9F8A518EA74C}"/>
                  </a:ext>
                </a:extLst>
              </p:cNvPr>
              <p:cNvGrpSpPr/>
              <p:nvPr/>
            </p:nvGrpSpPr>
            <p:grpSpPr>
              <a:xfrm>
                <a:off x="128464" y="1484783"/>
                <a:ext cx="4608512" cy="4165859"/>
                <a:chOff x="128464" y="1484783"/>
                <a:chExt cx="2883872" cy="4165859"/>
              </a:xfrm>
            </p:grpSpPr>
            <p:sp>
              <p:nvSpPr>
                <p:cNvPr id="124" name="正方形/長方形 123">
                  <a:extLst>
                    <a:ext uri="{FF2B5EF4-FFF2-40B4-BE49-F238E27FC236}">
                      <a16:creationId xmlns:a16="http://schemas.microsoft.com/office/drawing/2014/main" id="{9BBA74F8-4465-45E9-935B-9AE60779FCC8}"/>
                    </a:ext>
                  </a:extLst>
                </p:cNvPr>
                <p:cNvSpPr/>
                <p:nvPr/>
              </p:nvSpPr>
              <p:spPr>
                <a:xfrm>
                  <a:off x="128464" y="1484783"/>
                  <a:ext cx="2883872" cy="324179"/>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あるべき姿</a:t>
                  </a:r>
                  <a:r>
                    <a:rPr lang="en-US" altLang="ja-JP" sz="1400" b="1" dirty="0">
                      <a:solidFill>
                        <a:schemeClr val="bg1"/>
                      </a:solidFill>
                      <a:latin typeface="Meiryo UI" panose="020B0604030504040204" pitchFamily="50" charset="-128"/>
                      <a:ea typeface="Meiryo UI" panose="020B0604030504040204" pitchFamily="50" charset="-128"/>
                    </a:rPr>
                    <a:t>】</a:t>
                  </a:r>
                </a:p>
              </p:txBody>
            </p:sp>
            <p:sp>
              <p:nvSpPr>
                <p:cNvPr id="125" name="正方形/長方形 124">
                  <a:extLst>
                    <a:ext uri="{FF2B5EF4-FFF2-40B4-BE49-F238E27FC236}">
                      <a16:creationId xmlns:a16="http://schemas.microsoft.com/office/drawing/2014/main" id="{9D659834-9BD3-434F-B229-DBE85984EF0D}"/>
                    </a:ext>
                  </a:extLst>
                </p:cNvPr>
                <p:cNvSpPr/>
                <p:nvPr/>
              </p:nvSpPr>
              <p:spPr>
                <a:xfrm>
                  <a:off x="128464" y="1808962"/>
                  <a:ext cx="2883872" cy="384168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id="{7F1BF769-CFF3-41C3-A33F-592475F85ADC}"/>
                    </a:ext>
                  </a:extLst>
                </p:cNvPr>
                <p:cNvSpPr/>
                <p:nvPr/>
              </p:nvSpPr>
              <p:spPr>
                <a:xfrm>
                  <a:off x="205797" y="1928322"/>
                  <a:ext cx="272920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一言でいうと</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29" name="正方形/長方形 128">
                  <a:extLst>
                    <a:ext uri="{FF2B5EF4-FFF2-40B4-BE49-F238E27FC236}">
                      <a16:creationId xmlns:a16="http://schemas.microsoft.com/office/drawing/2014/main" id="{F256BDBE-EB81-4D5C-886D-AFF4BEC0E904}"/>
                    </a:ext>
                  </a:extLst>
                </p:cNvPr>
                <p:cNvSpPr/>
                <p:nvPr/>
              </p:nvSpPr>
              <p:spPr>
                <a:xfrm>
                  <a:off x="205797" y="2178271"/>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反応する顧客のみに</a:t>
                  </a:r>
                  <a:r>
                    <a:rPr lang="en-US" altLang="ja-JP" sz="1400" kern="100" dirty="0">
                      <a:solidFill>
                        <a:schemeClr val="tx1"/>
                      </a:solidFill>
                      <a:latin typeface="Meiryo UI" panose="020B0604030504040204" pitchFamily="50" charset="-128"/>
                      <a:ea typeface="Meiryo UI" panose="020B0604030504040204" pitchFamily="50" charset="-128"/>
                    </a:rPr>
                    <a:t>DM</a:t>
                  </a:r>
                  <a:r>
                    <a:rPr lang="ja-JP" altLang="en-US" sz="1400" kern="100" dirty="0">
                      <a:solidFill>
                        <a:schemeClr val="tx1"/>
                      </a:solidFill>
                      <a:latin typeface="Meiryo UI" panose="020B0604030504040204" pitchFamily="50" charset="-128"/>
                      <a:ea typeface="Meiryo UI" panose="020B0604030504040204" pitchFamily="50" charset="-128"/>
                    </a:rPr>
                    <a:t>送付を行う</a:t>
                  </a:r>
                </a:p>
              </p:txBody>
            </p:sp>
            <p:sp>
              <p:nvSpPr>
                <p:cNvPr id="130" name="正方形/長方形 129">
                  <a:extLst>
                    <a:ext uri="{FF2B5EF4-FFF2-40B4-BE49-F238E27FC236}">
                      <a16:creationId xmlns:a16="http://schemas.microsoft.com/office/drawing/2014/main" id="{21D84D9C-E703-4121-8A3B-22FB9C10D690}"/>
                    </a:ext>
                  </a:extLst>
                </p:cNvPr>
                <p:cNvSpPr/>
                <p:nvPr/>
              </p:nvSpPr>
              <p:spPr>
                <a:xfrm>
                  <a:off x="202112" y="3162846"/>
                  <a:ext cx="273657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誰が、どう、うれしい？</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1" name="正方形/長方形 130">
                  <a:extLst>
                    <a:ext uri="{FF2B5EF4-FFF2-40B4-BE49-F238E27FC236}">
                      <a16:creationId xmlns:a16="http://schemas.microsoft.com/office/drawing/2014/main" id="{0FD24FEB-F943-4D39-BC77-DA1D6E0F1535}"/>
                    </a:ext>
                  </a:extLst>
                </p:cNvPr>
                <p:cNvSpPr/>
                <p:nvPr/>
              </p:nvSpPr>
              <p:spPr>
                <a:xfrm>
                  <a:off x="205797" y="3412795"/>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DM</a:t>
                  </a:r>
                  <a:r>
                    <a:rPr lang="ja-JP" altLang="en-US" sz="1400" kern="100" dirty="0">
                      <a:solidFill>
                        <a:schemeClr val="tx1"/>
                      </a:solidFill>
                      <a:latin typeface="Meiryo UI" panose="020B0604030504040204" pitchFamily="50" charset="-128"/>
                      <a:ea typeface="Meiryo UI" panose="020B0604030504040204" pitchFamily="50" charset="-128"/>
                    </a:rPr>
                    <a:t>担当者</a:t>
                  </a: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マーケティング部門のコスト削減、マーケティング効率アップ</a:t>
                  </a:r>
                </a:p>
              </p:txBody>
            </p:sp>
            <p:sp>
              <p:nvSpPr>
                <p:cNvPr id="132" name="正方形/長方形 131">
                  <a:extLst>
                    <a:ext uri="{FF2B5EF4-FFF2-40B4-BE49-F238E27FC236}">
                      <a16:creationId xmlns:a16="http://schemas.microsoft.com/office/drawing/2014/main" id="{A7B1ABD3-0B0A-4BF3-9E6C-B811FE50E82C}"/>
                    </a:ext>
                  </a:extLst>
                </p:cNvPr>
                <p:cNvSpPr/>
                <p:nvPr/>
              </p:nvSpPr>
              <p:spPr>
                <a:xfrm>
                  <a:off x="205797" y="4413583"/>
                  <a:ext cx="2729206" cy="250694"/>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どの指標にどの程度貢献する？</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3" name="正方形/長方形 132">
                  <a:extLst>
                    <a:ext uri="{FF2B5EF4-FFF2-40B4-BE49-F238E27FC236}">
                      <a16:creationId xmlns:a16="http://schemas.microsoft.com/office/drawing/2014/main" id="{B8B3144B-6629-43E5-A018-3250B704ADEC}"/>
                    </a:ext>
                  </a:extLst>
                </p:cNvPr>
                <p:cNvSpPr/>
                <p:nvPr/>
              </p:nvSpPr>
              <p:spPr>
                <a:xfrm>
                  <a:off x="205797" y="4663532"/>
                  <a:ext cx="2729206" cy="88514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zh-TW" altLang="en-US" sz="1400" kern="100" dirty="0">
                      <a:solidFill>
                        <a:schemeClr val="tx1"/>
                      </a:solidFill>
                      <a:latin typeface="Meiryo UI" panose="020B0604030504040204" pitchFamily="50" charset="-128"/>
                      <a:ea typeface="Meiryo UI" panose="020B0604030504040204" pitchFamily="50" charset="-128"/>
                    </a:rPr>
                    <a:t>営業効率　〇〇円</a:t>
                  </a:r>
                </a:p>
              </p:txBody>
            </p:sp>
          </p:grpSp>
        </p:grpSp>
        <p:sp>
          <p:nvSpPr>
            <p:cNvPr id="141" name="二等辺三角形 140">
              <a:extLst>
                <a:ext uri="{FF2B5EF4-FFF2-40B4-BE49-F238E27FC236}">
                  <a16:creationId xmlns:a16="http://schemas.microsoft.com/office/drawing/2014/main" id="{2076CDBB-EB2B-4992-9AB2-D9C5F8458910}"/>
                </a:ext>
              </a:extLst>
            </p:cNvPr>
            <p:cNvSpPr/>
            <p:nvPr/>
          </p:nvSpPr>
          <p:spPr>
            <a:xfrm rot="5222001">
              <a:off x="4909095" y="2305010"/>
              <a:ext cx="86262" cy="136007"/>
            </a:xfrm>
            <a:prstGeom prst="triangle">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buFont typeface="Arial" panose="020B0604020202020204" pitchFamily="34" charset="0"/>
                <a:buChar char="•"/>
              </a:pPr>
              <a:endParaRPr lang="ja-JP" altLang="en-US" sz="1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670700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36</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事例②</a:t>
            </a:r>
            <a:r>
              <a:rPr lang="en-US" altLang="ja-JP" dirty="0"/>
              <a:t>】</a:t>
            </a:r>
            <a:r>
              <a:rPr lang="ja-JP" altLang="en-US" sz="2400" b="1" kern="0" dirty="0">
                <a:solidFill>
                  <a:prstClr val="black"/>
                </a:solidFill>
                <a:latin typeface="Meiryo UI" panose="020B0604030504040204" pitchFamily="50" charset="-128"/>
                <a:ea typeface="Meiryo UI" panose="020B0604030504040204" pitchFamily="50" charset="-128"/>
              </a:rPr>
              <a:t>活動計画・報告書</a:t>
            </a:r>
            <a:r>
              <a:rPr lang="ja-JP" altLang="en-US" dirty="0"/>
              <a:t>：</a:t>
            </a:r>
            <a:r>
              <a:rPr lang="en-US" altLang="ja-JP" dirty="0"/>
              <a:t>#1-</a:t>
            </a:r>
            <a:r>
              <a:rPr lang="ja-JP" altLang="en-US" dirty="0"/>
              <a:t>全体像の整理 ②</a:t>
            </a:r>
            <a:endParaRPr kumimoji="1" lang="ja-JP" altLang="en-US" dirty="0"/>
          </a:p>
        </p:txBody>
      </p:sp>
      <p:grpSp>
        <p:nvGrpSpPr>
          <p:cNvPr id="3" name="グループ化 2">
            <a:extLst>
              <a:ext uri="{FF2B5EF4-FFF2-40B4-BE49-F238E27FC236}">
                <a16:creationId xmlns:a16="http://schemas.microsoft.com/office/drawing/2014/main" id="{C39AAE1E-38C2-4EC5-B80D-70EC4B4D11FF}"/>
              </a:ext>
            </a:extLst>
          </p:cNvPr>
          <p:cNvGrpSpPr/>
          <p:nvPr/>
        </p:nvGrpSpPr>
        <p:grpSpPr>
          <a:xfrm>
            <a:off x="128465" y="620687"/>
            <a:ext cx="9649070" cy="5949860"/>
            <a:chOff x="128465" y="1484782"/>
            <a:chExt cx="9649070" cy="5085765"/>
          </a:xfrm>
        </p:grpSpPr>
        <p:grpSp>
          <p:nvGrpSpPr>
            <p:cNvPr id="4" name="グループ化 3">
              <a:extLst>
                <a:ext uri="{FF2B5EF4-FFF2-40B4-BE49-F238E27FC236}">
                  <a16:creationId xmlns:a16="http://schemas.microsoft.com/office/drawing/2014/main" id="{F980E42B-F14D-4E33-BF28-9DE16DD90E3C}"/>
                </a:ext>
              </a:extLst>
            </p:cNvPr>
            <p:cNvGrpSpPr/>
            <p:nvPr/>
          </p:nvGrpSpPr>
          <p:grpSpPr>
            <a:xfrm>
              <a:off x="141886" y="5661248"/>
              <a:ext cx="9619304" cy="909299"/>
              <a:chOff x="4949140" y="5814537"/>
              <a:chExt cx="4747974" cy="659462"/>
            </a:xfrm>
          </p:grpSpPr>
          <p:sp>
            <p:nvSpPr>
              <p:cNvPr id="138" name="正方形/長方形 137">
                <a:extLst>
                  <a:ext uri="{FF2B5EF4-FFF2-40B4-BE49-F238E27FC236}">
                    <a16:creationId xmlns:a16="http://schemas.microsoft.com/office/drawing/2014/main" id="{86633821-F860-48D1-B1CB-856FD7EC1243}"/>
                  </a:ext>
                </a:extLst>
              </p:cNvPr>
              <p:cNvSpPr/>
              <p:nvPr/>
            </p:nvSpPr>
            <p:spPr>
              <a:xfrm>
                <a:off x="5500292" y="5814537"/>
                <a:ext cx="4196822" cy="659462"/>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次年度１</a:t>
                </a:r>
                <a:r>
                  <a:rPr lang="en-US" altLang="ja-JP" sz="1400" kern="100" dirty="0">
                    <a:solidFill>
                      <a:schemeClr val="tx1"/>
                    </a:solidFill>
                    <a:latin typeface="Meiryo UI" panose="020B0604030504040204" pitchFamily="50" charset="-128"/>
                    <a:ea typeface="Meiryo UI" panose="020B0604030504040204" pitchFamily="50" charset="-128"/>
                  </a:rPr>
                  <a:t>Q</a:t>
                </a:r>
                <a:r>
                  <a:rPr lang="ja-JP" altLang="en-US" sz="1400" kern="100" dirty="0">
                    <a:solidFill>
                      <a:schemeClr val="tx1"/>
                    </a:solidFill>
                    <a:latin typeface="Meiryo UI" panose="020B0604030504040204" pitchFamily="50" charset="-128"/>
                    <a:ea typeface="Meiryo UI" panose="020B0604030504040204" pitchFamily="50" charset="-128"/>
                  </a:rPr>
                  <a:t>まで</a:t>
                </a:r>
                <a:r>
                  <a:rPr lang="en-US" altLang="ja-JP" sz="1400" kern="100" dirty="0">
                    <a:solidFill>
                      <a:schemeClr val="tx1"/>
                    </a:solidFill>
                    <a:latin typeface="Meiryo UI" panose="020B0604030504040204" pitchFamily="50" charset="-128"/>
                    <a:ea typeface="Meiryo UI" panose="020B0604030504040204" pitchFamily="50" charset="-128"/>
                  </a:rPr>
                  <a:t>】</a:t>
                </a:r>
              </a:p>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予測モデル利用対象と非利用対象でスプリットテストを行い効果検証を行う</a:t>
                </a:r>
              </a:p>
            </p:txBody>
          </p:sp>
          <p:sp>
            <p:nvSpPr>
              <p:cNvPr id="140" name="正方形/長方形 139">
                <a:extLst>
                  <a:ext uri="{FF2B5EF4-FFF2-40B4-BE49-F238E27FC236}">
                    <a16:creationId xmlns:a16="http://schemas.microsoft.com/office/drawing/2014/main" id="{B90EA722-A2D7-40D0-AE81-84A406922719}"/>
                  </a:ext>
                </a:extLst>
              </p:cNvPr>
              <p:cNvSpPr/>
              <p:nvPr/>
            </p:nvSpPr>
            <p:spPr>
              <a:xfrm>
                <a:off x="4949140" y="5814537"/>
                <a:ext cx="551152" cy="65946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中期</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目標</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sp>
          <p:nvSpPr>
            <p:cNvPr id="126" name="正方形/長方形 125">
              <a:extLst>
                <a:ext uri="{FF2B5EF4-FFF2-40B4-BE49-F238E27FC236}">
                  <a16:creationId xmlns:a16="http://schemas.microsoft.com/office/drawing/2014/main" id="{D74C3F0E-8180-4303-84DC-E9F1003CB454}"/>
                </a:ext>
              </a:extLst>
            </p:cNvPr>
            <p:cNvSpPr/>
            <p:nvPr/>
          </p:nvSpPr>
          <p:spPr>
            <a:xfrm>
              <a:off x="128465" y="1484782"/>
              <a:ext cx="9649070" cy="394618"/>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【GAP</a:t>
              </a:r>
              <a:r>
                <a:rPr lang="ja-JP" altLang="en-US" sz="1400" b="1" dirty="0">
                  <a:solidFill>
                    <a:schemeClr val="bg1"/>
                  </a:solidFill>
                  <a:latin typeface="Meiryo UI" panose="020B0604030504040204" pitchFamily="50" charset="-128"/>
                  <a:ea typeface="Meiryo UI" panose="020B0604030504040204" pitchFamily="50" charset="-128"/>
                </a:rPr>
                <a:t>を埋める解決策</a:t>
              </a:r>
              <a:r>
                <a:rPr lang="en-US" altLang="ja-JP" sz="1400" b="1" dirty="0">
                  <a:solidFill>
                    <a:schemeClr val="bg1"/>
                  </a:solidFill>
                  <a:latin typeface="Meiryo UI" panose="020B0604030504040204" pitchFamily="50" charset="-128"/>
                  <a:ea typeface="Meiryo UI" panose="020B0604030504040204" pitchFamily="50" charset="-128"/>
                </a:rPr>
                <a:t>】</a:t>
              </a:r>
            </a:p>
          </p:txBody>
        </p:sp>
        <p:sp>
          <p:nvSpPr>
            <p:cNvPr id="127" name="正方形/長方形 126">
              <a:extLst>
                <a:ext uri="{FF2B5EF4-FFF2-40B4-BE49-F238E27FC236}">
                  <a16:creationId xmlns:a16="http://schemas.microsoft.com/office/drawing/2014/main" id="{750DA70F-8E2E-4DCD-BE1B-1474C3097381}"/>
                </a:ext>
              </a:extLst>
            </p:cNvPr>
            <p:cNvSpPr/>
            <p:nvPr/>
          </p:nvSpPr>
          <p:spPr>
            <a:xfrm>
              <a:off x="128465" y="1864352"/>
              <a:ext cx="9649070" cy="264476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ja-JP" altLang="en-US" sz="1400" kern="100" dirty="0">
                  <a:solidFill>
                    <a:schemeClr val="tx1"/>
                  </a:solidFill>
                  <a:latin typeface="Meiryo UI" panose="020B0604030504040204" pitchFamily="50" charset="-128"/>
                  <a:ea typeface="Meiryo UI" panose="020B0604030504040204" pitchFamily="50" charset="-128"/>
                </a:rPr>
                <a:t>■</a:t>
              </a:r>
              <a:r>
                <a:rPr lang="en-US" altLang="ja-JP" sz="1400" kern="100" dirty="0">
                  <a:solidFill>
                    <a:schemeClr val="tx1"/>
                  </a:solidFill>
                  <a:latin typeface="Meiryo UI" panose="020B0604030504040204" pitchFamily="50" charset="-128"/>
                  <a:ea typeface="Meiryo UI" panose="020B0604030504040204" pitchFamily="50" charset="-128"/>
                </a:rPr>
                <a:t>10</a:t>
              </a:r>
              <a:r>
                <a:rPr lang="ja-JP" altLang="en-US" sz="1400" kern="100" dirty="0">
                  <a:solidFill>
                    <a:schemeClr val="tx1"/>
                  </a:solidFill>
                  <a:latin typeface="Meiryo UI" panose="020B0604030504040204" pitchFamily="50" charset="-128"/>
                  <a:ea typeface="Meiryo UI" panose="020B0604030504040204" pitchFamily="50" charset="-128"/>
                </a:rPr>
                <a:t>万リストの中から反応確立</a:t>
              </a:r>
              <a:r>
                <a:rPr lang="en-US" altLang="ja-JP" sz="1400" kern="100" dirty="0">
                  <a:solidFill>
                    <a:schemeClr val="tx1"/>
                  </a:solidFill>
                  <a:latin typeface="Meiryo UI" panose="020B0604030504040204" pitchFamily="50" charset="-128"/>
                  <a:ea typeface="Meiryo UI" panose="020B0604030504040204" pitchFamily="50" charset="-128"/>
                </a:rPr>
                <a:t>0</a:t>
              </a:r>
              <a:r>
                <a:rPr lang="ja-JP" altLang="en-US" sz="1400" kern="100" dirty="0">
                  <a:solidFill>
                    <a:schemeClr val="tx1"/>
                  </a:solidFill>
                  <a:latin typeface="Meiryo UI" panose="020B0604030504040204" pitchFamily="50" charset="-128"/>
                  <a:ea typeface="Meiryo UI" panose="020B0604030504040204" pitchFamily="50" charset="-128"/>
                </a:rPr>
                <a:t>に近しい対象を特定し、</a:t>
              </a:r>
              <a:r>
                <a:rPr lang="en-US" altLang="ja-JP" sz="1400" kern="100" dirty="0">
                  <a:solidFill>
                    <a:schemeClr val="tx1"/>
                  </a:solidFill>
                  <a:latin typeface="Meiryo UI" panose="020B0604030504040204" pitchFamily="50" charset="-128"/>
                  <a:ea typeface="Meiryo UI" panose="020B0604030504040204" pitchFamily="50" charset="-128"/>
                </a:rPr>
                <a:t>DM</a:t>
              </a:r>
              <a:r>
                <a:rPr lang="ja-JP" altLang="en-US" sz="1400" kern="100" dirty="0">
                  <a:solidFill>
                    <a:schemeClr val="tx1"/>
                  </a:solidFill>
                  <a:latin typeface="Meiryo UI" panose="020B0604030504040204" pitchFamily="50" charset="-128"/>
                  <a:ea typeface="Meiryo UI" panose="020B0604030504040204" pitchFamily="50" charset="-128"/>
                </a:rPr>
                <a:t>送付リストから除外する。</a:t>
              </a:r>
              <a:br>
                <a:rPr lang="ja-JP" altLang="en-US" sz="1400" kern="100" dirty="0">
                  <a:solidFill>
                    <a:schemeClr val="tx1"/>
                  </a:solidFill>
                  <a:latin typeface="Meiryo UI" panose="020B0604030504040204" pitchFamily="50" charset="-128"/>
                  <a:ea typeface="Meiryo UI" panose="020B0604030504040204" pitchFamily="50" charset="-128"/>
                </a:rPr>
              </a:br>
              <a:r>
                <a:rPr lang="ja-JP" altLang="en-US" sz="1400" kern="100" dirty="0">
                  <a:solidFill>
                    <a:schemeClr val="tx1"/>
                  </a:solidFill>
                  <a:latin typeface="Meiryo UI" panose="020B0604030504040204" pitchFamily="50" charset="-128"/>
                  <a:ea typeface="Meiryo UI" panose="020B0604030504040204" pitchFamily="50" charset="-128"/>
                </a:rPr>
                <a:t>　・ 過去の購買者データを正解に予測モデルを作成する。</a:t>
              </a:r>
            </a:p>
          </p:txBody>
        </p:sp>
        <p:grpSp>
          <p:nvGrpSpPr>
            <p:cNvPr id="6" name="グループ化 5">
              <a:extLst>
                <a:ext uri="{FF2B5EF4-FFF2-40B4-BE49-F238E27FC236}">
                  <a16:creationId xmlns:a16="http://schemas.microsoft.com/office/drawing/2014/main" id="{E52C7AEC-2791-42AB-9DC8-49186B95842A}"/>
                </a:ext>
              </a:extLst>
            </p:cNvPr>
            <p:cNvGrpSpPr/>
            <p:nvPr/>
          </p:nvGrpSpPr>
          <p:grpSpPr>
            <a:xfrm>
              <a:off x="144810" y="4653135"/>
              <a:ext cx="9616379" cy="909299"/>
              <a:chOff x="144810" y="4653136"/>
              <a:chExt cx="9616379" cy="659462"/>
            </a:xfrm>
          </p:grpSpPr>
          <p:sp>
            <p:nvSpPr>
              <p:cNvPr id="29" name="正方形/長方形 28">
                <a:extLst>
                  <a:ext uri="{FF2B5EF4-FFF2-40B4-BE49-F238E27FC236}">
                    <a16:creationId xmlns:a16="http://schemas.microsoft.com/office/drawing/2014/main" id="{670F26F8-959D-4F4B-901C-E8A611394371}"/>
                  </a:ext>
                </a:extLst>
              </p:cNvPr>
              <p:cNvSpPr/>
              <p:nvPr/>
            </p:nvSpPr>
            <p:spPr>
              <a:xfrm>
                <a:off x="144810" y="4653136"/>
                <a:ext cx="1113698" cy="65946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短期</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目標</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18697AFB-24B1-4B46-9F94-F7F626402D1F}"/>
                  </a:ext>
                </a:extLst>
              </p:cNvPr>
              <p:cNvSpPr/>
              <p:nvPr/>
            </p:nvSpPr>
            <p:spPr>
              <a:xfrm>
                <a:off x="1258508" y="4653136"/>
                <a:ext cx="8502681" cy="659462"/>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年度末まで</a:t>
                </a:r>
                <a:r>
                  <a:rPr lang="en-US" altLang="ja-JP" sz="1400" kern="100" dirty="0">
                    <a:solidFill>
                      <a:schemeClr val="tx1"/>
                    </a:solidFill>
                    <a:latin typeface="Meiryo UI" panose="020B0604030504040204" pitchFamily="50" charset="-128"/>
                    <a:ea typeface="Meiryo UI" panose="020B0604030504040204" pitchFamily="50" charset="-128"/>
                  </a:rPr>
                  <a:t>】</a:t>
                </a:r>
                <a:br>
                  <a:rPr lang="en-US" altLang="ja-JP" sz="1400" kern="100" dirty="0">
                    <a:solidFill>
                      <a:schemeClr val="tx1"/>
                    </a:solidFill>
                    <a:latin typeface="Meiryo UI" panose="020B0604030504040204" pitchFamily="50" charset="-128"/>
                    <a:ea typeface="Meiryo UI" panose="020B0604030504040204" pitchFamily="50" charset="-128"/>
                  </a:rPr>
                </a:br>
                <a:r>
                  <a:rPr lang="ja-JP" altLang="en-US" sz="1400" kern="100" dirty="0">
                    <a:solidFill>
                      <a:schemeClr val="tx1"/>
                    </a:solidFill>
                    <a:latin typeface="Meiryo UI" panose="020B0604030504040204" pitchFamily="50" charset="-128"/>
                    <a:ea typeface="Meiryo UI" panose="020B0604030504040204" pitchFamily="50" charset="-128"/>
                  </a:rPr>
                  <a:t>予測モデルの作成</a:t>
                </a: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過去データでシミュレーションを行う</a:t>
                </a:r>
              </a:p>
            </p:txBody>
          </p:sp>
        </p:grpSp>
      </p:grpSp>
    </p:spTree>
    <p:extLst>
      <p:ext uri="{BB962C8B-B14F-4D97-AF65-F5344CB8AC3E}">
        <p14:creationId xmlns:p14="http://schemas.microsoft.com/office/powerpoint/2010/main" val="408605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37</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事例②</a:t>
            </a:r>
            <a:r>
              <a:rPr lang="en-US" altLang="ja-JP" dirty="0"/>
              <a:t>】</a:t>
            </a:r>
            <a:r>
              <a:rPr lang="ja-JP" altLang="en-US" dirty="0"/>
              <a:t>活動計画・報告書：</a:t>
            </a:r>
            <a:r>
              <a:rPr lang="en-US" altLang="ja-JP" dirty="0"/>
              <a:t>#2-</a:t>
            </a:r>
            <a:r>
              <a:rPr lang="ja-JP" altLang="en-US" dirty="0"/>
              <a:t>可視化</a:t>
            </a:r>
            <a:r>
              <a:rPr lang="en-US" altLang="ja-JP" dirty="0"/>
              <a:t>/</a:t>
            </a:r>
            <a:r>
              <a:rPr lang="ja-JP" altLang="en-US" dirty="0"/>
              <a:t>分析対象データ</a:t>
            </a:r>
            <a:endParaRPr kumimoji="1" lang="ja-JP" altLang="en-US" dirty="0"/>
          </a:p>
        </p:txBody>
      </p:sp>
      <p:sp>
        <p:nvSpPr>
          <p:cNvPr id="27" name="正方形/長方形 26">
            <a:extLst>
              <a:ext uri="{FF2B5EF4-FFF2-40B4-BE49-F238E27FC236}">
                <a16:creationId xmlns:a16="http://schemas.microsoft.com/office/drawing/2014/main" id="{06E8FC2B-3073-4175-8BAD-F4CC7A98F791}"/>
              </a:ext>
            </a:extLst>
          </p:cNvPr>
          <p:cNvSpPr/>
          <p:nvPr/>
        </p:nvSpPr>
        <p:spPr>
          <a:xfrm>
            <a:off x="125836" y="620688"/>
            <a:ext cx="9651700"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分析対象データ</a:t>
            </a: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graphicFrame>
        <p:nvGraphicFramePr>
          <p:cNvPr id="28" name="表 8">
            <a:extLst>
              <a:ext uri="{FF2B5EF4-FFF2-40B4-BE49-F238E27FC236}">
                <a16:creationId xmlns:a16="http://schemas.microsoft.com/office/drawing/2014/main" id="{AF2E3D59-6150-4A2C-B69A-078F67EBD144}"/>
              </a:ext>
            </a:extLst>
          </p:cNvPr>
          <p:cNvGraphicFramePr>
            <a:graphicFrameLocks noGrp="1"/>
          </p:cNvGraphicFramePr>
          <p:nvPr/>
        </p:nvGraphicFramePr>
        <p:xfrm>
          <a:off x="125835" y="1001075"/>
          <a:ext cx="9649073" cy="4851505"/>
        </p:xfrm>
        <a:graphic>
          <a:graphicData uri="http://schemas.openxmlformats.org/drawingml/2006/table">
            <a:tbl>
              <a:tblPr firstRow="1" bandRow="1"/>
              <a:tblGrid>
                <a:gridCol w="1386504">
                  <a:extLst>
                    <a:ext uri="{9D8B030D-6E8A-4147-A177-3AD203B41FA5}">
                      <a16:colId xmlns:a16="http://schemas.microsoft.com/office/drawing/2014/main" val="4132394758"/>
                    </a:ext>
                  </a:extLst>
                </a:gridCol>
                <a:gridCol w="1345070">
                  <a:extLst>
                    <a:ext uri="{9D8B030D-6E8A-4147-A177-3AD203B41FA5}">
                      <a16:colId xmlns:a16="http://schemas.microsoft.com/office/drawing/2014/main" val="138210567"/>
                    </a:ext>
                  </a:extLst>
                </a:gridCol>
                <a:gridCol w="1345070">
                  <a:extLst>
                    <a:ext uri="{9D8B030D-6E8A-4147-A177-3AD203B41FA5}">
                      <a16:colId xmlns:a16="http://schemas.microsoft.com/office/drawing/2014/main" val="804469923"/>
                    </a:ext>
                  </a:extLst>
                </a:gridCol>
                <a:gridCol w="1516997">
                  <a:extLst>
                    <a:ext uri="{9D8B030D-6E8A-4147-A177-3AD203B41FA5}">
                      <a16:colId xmlns:a16="http://schemas.microsoft.com/office/drawing/2014/main" val="3810319031"/>
                    </a:ext>
                  </a:extLst>
                </a:gridCol>
                <a:gridCol w="1830507">
                  <a:extLst>
                    <a:ext uri="{9D8B030D-6E8A-4147-A177-3AD203B41FA5}">
                      <a16:colId xmlns:a16="http://schemas.microsoft.com/office/drawing/2014/main" val="2474820412"/>
                    </a:ext>
                  </a:extLst>
                </a:gridCol>
                <a:gridCol w="2224925">
                  <a:extLst>
                    <a:ext uri="{9D8B030D-6E8A-4147-A177-3AD203B41FA5}">
                      <a16:colId xmlns:a16="http://schemas.microsoft.com/office/drawing/2014/main" val="317767956"/>
                    </a:ext>
                  </a:extLst>
                </a:gridCol>
              </a:tblGrid>
              <a:tr h="563736">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対象データ</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200" b="0" dirty="0">
                          <a:solidFill>
                            <a:schemeClr val="bg1"/>
                          </a:solidFill>
                          <a:latin typeface="Meiryo UI" panose="020B0604030504040204" pitchFamily="50" charset="-128"/>
                          <a:ea typeface="Meiryo UI" panose="020B0604030504040204" pitchFamily="50" charset="-128"/>
                        </a:rPr>
                        <a:t>インプットデータ名称</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既存</a:t>
                      </a:r>
                      <a:r>
                        <a:rPr kumimoji="1" lang="en-US" altLang="ja-JP" sz="1400" dirty="0">
                          <a:solidFill>
                            <a:schemeClr val="bg1"/>
                          </a:solidFill>
                          <a:latin typeface="Meiryo UI" panose="020B0604030504040204" pitchFamily="50" charset="-128"/>
                          <a:ea typeface="Meiryo UI" panose="020B0604030504040204" pitchFamily="50" charset="-128"/>
                        </a:rPr>
                        <a:t>or</a:t>
                      </a:r>
                      <a:r>
                        <a:rPr kumimoji="1" lang="ja-JP" altLang="en-US" sz="1400" dirty="0">
                          <a:solidFill>
                            <a:schemeClr val="bg1"/>
                          </a:solidFill>
                          <a:latin typeface="Meiryo UI" panose="020B0604030504040204" pitchFamily="50" charset="-128"/>
                          <a:ea typeface="Meiryo UI" panose="020B0604030504040204" pitchFamily="50" charset="-128"/>
                        </a:rPr>
                        <a:t>新規</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既存データか、新規に収集が必要か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データ取得元</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保持システム名</a:t>
                      </a:r>
                      <a:br>
                        <a:rPr kumimoji="1" lang="en-US" altLang="ja-JP" sz="1100" b="0" dirty="0">
                          <a:solidFill>
                            <a:schemeClr val="bg1"/>
                          </a:solidFill>
                          <a:latin typeface="Meiryo UI" panose="020B0604030504040204" pitchFamily="50" charset="-128"/>
                          <a:ea typeface="Meiryo UI" panose="020B0604030504040204" pitchFamily="50" charset="-128"/>
                        </a:rPr>
                      </a:br>
                      <a:r>
                        <a:rPr kumimoji="1" lang="en-US" altLang="ja-JP" sz="1100" b="0" dirty="0">
                          <a:solidFill>
                            <a:schemeClr val="bg1"/>
                          </a:solidFill>
                          <a:latin typeface="Meiryo UI" panose="020B0604030504040204" pitchFamily="50" charset="-128"/>
                          <a:ea typeface="Meiryo UI" panose="020B0604030504040204" pitchFamily="50" charset="-128"/>
                        </a:rPr>
                        <a:t>Excel</a:t>
                      </a:r>
                      <a:r>
                        <a:rPr kumimoji="1" lang="ja-JP" altLang="en-US" sz="1100" b="0" dirty="0">
                          <a:solidFill>
                            <a:schemeClr val="bg1"/>
                          </a:solidFill>
                          <a:latin typeface="Meiryo UI" panose="020B0604030504040204" pitchFamily="50" charset="-128"/>
                          <a:ea typeface="Meiryo UI" panose="020B0604030504040204" pitchFamily="50" charset="-128"/>
                        </a:rPr>
                        <a:t>ファイル名など</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情報所有者</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誰がその情報を持っているか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データの状態</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データ量は充足するか</a:t>
                      </a:r>
                      <a:br>
                        <a:rPr kumimoji="1" lang="en-US" altLang="ja-JP" sz="1100" b="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データ品質（ばらつきなど）は問題ないか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備考</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200" b="0" dirty="0">
                          <a:solidFill>
                            <a:schemeClr val="bg1"/>
                          </a:solidFill>
                          <a:latin typeface="Meiryo UI" panose="020B0604030504040204" pitchFamily="50" charset="-128"/>
                          <a:ea typeface="Meiryo UI" panose="020B0604030504040204" pitchFamily="50" charset="-128"/>
                        </a:rPr>
                        <a:t>その他気になる点や制約事項など</a:t>
                      </a:r>
                      <a:endParaRPr kumimoji="1" lang="en-US" altLang="ja-JP"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87623034"/>
                  </a:ext>
                </a:extLst>
              </a:tr>
              <a:tr h="614838">
                <a:tc>
                  <a:txBody>
                    <a:bodyPr/>
                    <a:lstStyle/>
                    <a:p>
                      <a:r>
                        <a:rPr kumimoji="1" lang="ja-JP" altLang="en-US" sz="1400" dirty="0">
                          <a:latin typeface="Meiryo UI" panose="020B0604030504040204" pitchFamily="50" charset="-128"/>
                          <a:ea typeface="Meiryo UI" panose="020B0604030504040204" pitchFamily="50" charset="-128"/>
                        </a:rPr>
                        <a:t>購買データ</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既存</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システム</a:t>
                      </a: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システム</a:t>
                      </a:r>
                      <a:r>
                        <a:rPr kumimoji="1" lang="en-US" altLang="ja-JP" sz="1400" dirty="0">
                          <a:latin typeface="Meiryo UI" panose="020B0604030504040204" pitchFamily="50" charset="-128"/>
                          <a:ea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rPr>
                        <a:t>から自動作成、連携されたデータ</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●●部 ●●さん</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Meiryo UI" panose="020B0604030504040204" pitchFamily="50" charset="-128"/>
                          <a:ea typeface="Meiryo UI" panose="020B0604030504040204" pitchFamily="50" charset="-128"/>
                        </a:rPr>
                        <a:t>特に問題なし、</a:t>
                      </a:r>
                      <a:r>
                        <a:rPr kumimoji="1" lang="en-US" altLang="ja-JP" sz="1400">
                          <a:latin typeface="Meiryo UI" panose="020B0604030504040204" pitchFamily="50" charset="-128"/>
                          <a:ea typeface="Meiryo UI" panose="020B0604030504040204" pitchFamily="50" charset="-128"/>
                        </a:rPr>
                        <a:t>5</a:t>
                      </a:r>
                      <a:r>
                        <a:rPr kumimoji="1" lang="ja-JP" altLang="en-US" sz="1400">
                          <a:latin typeface="Meiryo UI" panose="020B0604030504040204" pitchFamily="50" charset="-128"/>
                          <a:ea typeface="Meiryo UI" panose="020B0604030504040204" pitchFamily="50" charset="-128"/>
                        </a:rPr>
                        <a:t>年前以降のデータは要確認</a:t>
                      </a: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Meiryo UI" panose="020B0604030504040204" pitchFamily="50" charset="-128"/>
                          <a:ea typeface="Meiryo UI" panose="020B0604030504040204" pitchFamily="50" charset="-128"/>
                        </a:rPr>
                        <a:t>日、週、月、それぞれの単位で集計が必要</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44846"/>
                  </a:ext>
                </a:extLst>
              </a:tr>
              <a:tr h="619781">
                <a:tc>
                  <a:txBody>
                    <a:bodyPr/>
                    <a:lstStyle/>
                    <a:p>
                      <a:r>
                        <a:rPr kumimoji="1" lang="ja-JP" altLang="en-US" sz="1400">
                          <a:latin typeface="Meiryo UI" panose="020B0604030504040204" pitchFamily="50" charset="-128"/>
                          <a:ea typeface="Meiryo UI" panose="020B0604030504040204" pitchFamily="50" charset="-128"/>
                        </a:rPr>
                        <a:t>会員データ</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既存</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システム</a:t>
                      </a:r>
                      <a:r>
                        <a:rPr kumimoji="1" lang="en-US" altLang="ja-JP" sz="1400" dirty="0">
                          <a:latin typeface="Meiryo UI" panose="020B0604030504040204" pitchFamily="50" charset="-128"/>
                          <a:ea typeface="Meiryo UI" panose="020B0604030504040204" pitchFamily="50" charset="-128"/>
                        </a:rPr>
                        <a:t>C</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rPr>
                        <a:t>XX</a:t>
                      </a:r>
                      <a:r>
                        <a:rPr kumimoji="1" lang="ja-JP" altLang="en-US" sz="1400" dirty="0">
                          <a:latin typeface="Meiryo UI" panose="020B0604030504040204" pitchFamily="50" charset="-128"/>
                          <a:ea typeface="Meiryo UI" panose="020B0604030504040204" pitchFamily="50" charset="-128"/>
                        </a:rPr>
                        <a:t>部</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特に問題なし</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latin typeface="Meiryo UI" panose="020B0604030504040204" pitchFamily="50" charset="-128"/>
                          <a:ea typeface="Meiryo UI" panose="020B0604030504040204" pitchFamily="50" charset="-128"/>
                        </a:rPr>
                        <a:t>個人情報を含むため取り扱い注意</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074713"/>
                  </a:ext>
                </a:extLst>
              </a:tr>
              <a:tr h="619781">
                <a:tc>
                  <a:txBody>
                    <a:bodyPr/>
                    <a:lstStyle/>
                    <a:p>
                      <a:r>
                        <a:rPr kumimoji="1" lang="en-US" altLang="ja-JP" sz="1400">
                          <a:latin typeface="Meiryo UI" panose="020B0604030504040204" pitchFamily="50" charset="-128"/>
                          <a:ea typeface="Meiryo UI" panose="020B0604030504040204" pitchFamily="50" charset="-128"/>
                        </a:rPr>
                        <a:t>DM</a:t>
                      </a:r>
                      <a:r>
                        <a:rPr kumimoji="1" lang="ja-JP" altLang="en-US" sz="1400">
                          <a:latin typeface="Meiryo UI" panose="020B0604030504040204" pitchFamily="50" charset="-128"/>
                          <a:ea typeface="Meiryo UI" panose="020B0604030504040204" pitchFamily="50" charset="-128"/>
                        </a:rPr>
                        <a:t>送付顧客データ</a:t>
                      </a: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Meiryo UI" panose="020B0604030504040204" pitchFamily="50" charset="-128"/>
                          <a:ea typeface="Meiryo UI" panose="020B0604030504040204" pitchFamily="50" charset="-128"/>
                        </a:rPr>
                        <a:t>既存</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400" dirty="0">
                          <a:latin typeface="Meiryo UI" panose="020B0604030504040204" pitchFamily="50" charset="-128"/>
                          <a:ea typeface="Meiryo UI" panose="020B0604030504040204" pitchFamily="50" charset="-128"/>
                        </a:rPr>
                        <a:t>DM</a:t>
                      </a:r>
                      <a:r>
                        <a:rPr kumimoji="1" lang="ja-JP" altLang="en-US" sz="1400" dirty="0">
                          <a:latin typeface="Meiryo UI" panose="020B0604030504040204" pitchFamily="50" charset="-128"/>
                          <a:ea typeface="Meiryo UI" panose="020B0604030504040204" pitchFamily="50" charset="-128"/>
                        </a:rPr>
                        <a:t>送付リスト</a:t>
                      </a:r>
                      <a:r>
                        <a:rPr kumimoji="1" lang="en-US" altLang="ja-JP" sz="1400" dirty="0">
                          <a:latin typeface="Meiryo UI" panose="020B0604030504040204" pitchFamily="50" charset="-128"/>
                          <a:ea typeface="Meiryo UI" panose="020B0604030504040204" pitchFamily="50" charset="-128"/>
                        </a:rPr>
                        <a:t>.csv</a:t>
                      </a: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△△部</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400" dirty="0">
                          <a:latin typeface="Meiryo UI" panose="020B0604030504040204" pitchFamily="50" charset="-128"/>
                          <a:ea typeface="Meiryo UI" panose="020B0604030504040204" pitchFamily="50" charset="-128"/>
                        </a:rPr>
                        <a:t>csv</a:t>
                      </a:r>
                      <a:r>
                        <a:rPr kumimoji="1" lang="ja-JP" altLang="en-US" sz="1400" dirty="0">
                          <a:latin typeface="Meiryo UI" panose="020B0604030504040204" pitchFamily="50" charset="-128"/>
                          <a:ea typeface="Meiryo UI" panose="020B0604030504040204" pitchFamily="50" charset="-128"/>
                        </a:rPr>
                        <a:t>ファイルにて管理</a:t>
                      </a: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Meiryo UI" panose="020B0604030504040204" pitchFamily="50" charset="-128"/>
                          <a:ea typeface="Meiryo UI" panose="020B0604030504040204" pitchFamily="50" charset="-128"/>
                        </a:rPr>
                        <a:t>個人情報を含むため取り扱い注意</a:t>
                      </a: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9234986"/>
                  </a:ext>
                </a:extLst>
              </a:tr>
              <a:tr h="619781">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573469"/>
                  </a:ext>
                </a:extLst>
              </a:tr>
              <a:tr h="619781">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200343"/>
                  </a:ext>
                </a:extLst>
              </a:tr>
              <a:tr h="619781">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235701"/>
                  </a:ext>
                </a:extLst>
              </a:tr>
            </a:tbl>
          </a:graphicData>
        </a:graphic>
      </p:graphicFrame>
    </p:spTree>
    <p:extLst>
      <p:ext uri="{BB962C8B-B14F-4D97-AF65-F5344CB8AC3E}">
        <p14:creationId xmlns:p14="http://schemas.microsoft.com/office/powerpoint/2010/main" val="28880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38</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事例②</a:t>
            </a:r>
            <a:r>
              <a:rPr lang="en-US" altLang="ja-JP" dirty="0"/>
              <a:t>】</a:t>
            </a:r>
            <a:r>
              <a:rPr lang="ja-JP" altLang="en-US" dirty="0"/>
              <a:t>活動計画・報告書：</a:t>
            </a:r>
            <a:r>
              <a:rPr lang="en-US" altLang="ja-JP" dirty="0"/>
              <a:t>#3-</a:t>
            </a:r>
            <a:r>
              <a:rPr lang="ja-JP" altLang="en-US" dirty="0"/>
              <a:t>業務効果イメージ</a:t>
            </a:r>
            <a:endParaRPr kumimoji="1" lang="ja-JP" altLang="en-US" dirty="0"/>
          </a:p>
        </p:txBody>
      </p:sp>
      <p:sp>
        <p:nvSpPr>
          <p:cNvPr id="15" name="正方形/長方形 14">
            <a:extLst>
              <a:ext uri="{FF2B5EF4-FFF2-40B4-BE49-F238E27FC236}">
                <a16:creationId xmlns:a16="http://schemas.microsoft.com/office/drawing/2014/main" id="{1E1585F9-AA9C-4D44-A5ED-574FF7FAF4D7}"/>
              </a:ext>
            </a:extLst>
          </p:cNvPr>
          <p:cNvSpPr/>
          <p:nvPr/>
        </p:nvSpPr>
        <p:spPr>
          <a:xfrm>
            <a:off x="125836" y="620688"/>
            <a:ext cx="1161757" cy="323456"/>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Before</a:t>
            </a:r>
          </a:p>
        </p:txBody>
      </p:sp>
      <p:sp>
        <p:nvSpPr>
          <p:cNvPr id="16" name="正方形/長方形 15">
            <a:extLst>
              <a:ext uri="{FF2B5EF4-FFF2-40B4-BE49-F238E27FC236}">
                <a16:creationId xmlns:a16="http://schemas.microsoft.com/office/drawing/2014/main" id="{E6E0DF52-7B82-407A-8914-2527E34B37E0}"/>
              </a:ext>
            </a:extLst>
          </p:cNvPr>
          <p:cNvSpPr/>
          <p:nvPr/>
        </p:nvSpPr>
        <p:spPr>
          <a:xfrm>
            <a:off x="125836" y="3717032"/>
            <a:ext cx="1161757" cy="323456"/>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After</a:t>
            </a:r>
          </a:p>
        </p:txBody>
      </p:sp>
      <p:cxnSp>
        <p:nvCxnSpPr>
          <p:cNvPr id="17" name="直線コネクタ 16">
            <a:extLst>
              <a:ext uri="{FF2B5EF4-FFF2-40B4-BE49-F238E27FC236}">
                <a16:creationId xmlns:a16="http://schemas.microsoft.com/office/drawing/2014/main" id="{E6668F57-8D53-4F19-AF3F-ABE019C2F3B7}"/>
              </a:ext>
            </a:extLst>
          </p:cNvPr>
          <p:cNvCxnSpPr>
            <a:cxnSpLocks/>
          </p:cNvCxnSpPr>
          <p:nvPr/>
        </p:nvCxnSpPr>
        <p:spPr>
          <a:xfrm>
            <a:off x="62096" y="3645024"/>
            <a:ext cx="8218312" cy="0"/>
          </a:xfrm>
          <a:prstGeom prst="line">
            <a:avLst/>
          </a:prstGeom>
          <a:noFill/>
          <a:ln w="6350" cap="flat" cmpd="sng" algn="ctr">
            <a:solidFill>
              <a:schemeClr val="accent1">
                <a:lumMod val="75000"/>
              </a:schemeClr>
            </a:solidFill>
            <a:prstDash val="solid"/>
            <a:miter lim="800000"/>
          </a:ln>
          <a:effectLst/>
        </p:spPr>
      </p:cxnSp>
      <p:sp>
        <p:nvSpPr>
          <p:cNvPr id="20" name="フローチャート: 磁気ディスク 19">
            <a:extLst>
              <a:ext uri="{FF2B5EF4-FFF2-40B4-BE49-F238E27FC236}">
                <a16:creationId xmlns:a16="http://schemas.microsoft.com/office/drawing/2014/main" id="{4997D5B9-297F-42F0-BB44-7E5A69FB236E}"/>
              </a:ext>
            </a:extLst>
          </p:cNvPr>
          <p:cNvSpPr/>
          <p:nvPr/>
        </p:nvSpPr>
        <p:spPr>
          <a:xfrm>
            <a:off x="8583120" y="3805217"/>
            <a:ext cx="1047895" cy="638272"/>
          </a:xfrm>
          <a:prstGeom prst="flowChartMagneticDisk">
            <a:avLst/>
          </a:prstGeom>
          <a:solidFill>
            <a:schemeClr val="tx2">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システム名</a:t>
            </a:r>
          </a:p>
        </p:txBody>
      </p:sp>
      <p:sp>
        <p:nvSpPr>
          <p:cNvPr id="21" name="フローチャート: 書類 20">
            <a:extLst>
              <a:ext uri="{FF2B5EF4-FFF2-40B4-BE49-F238E27FC236}">
                <a16:creationId xmlns:a16="http://schemas.microsoft.com/office/drawing/2014/main" id="{C09524BF-EF43-4C1B-B9B0-B56C206C4B19}"/>
              </a:ext>
            </a:extLst>
          </p:cNvPr>
          <p:cNvSpPr/>
          <p:nvPr/>
        </p:nvSpPr>
        <p:spPr>
          <a:xfrm>
            <a:off x="8594219" y="4661631"/>
            <a:ext cx="1047895" cy="796875"/>
          </a:xfrm>
          <a:prstGeom prst="flowChartDocumen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ファイル名</a:t>
            </a:r>
          </a:p>
        </p:txBody>
      </p:sp>
      <p:sp>
        <p:nvSpPr>
          <p:cNvPr id="22" name="正方形/長方形 21">
            <a:extLst>
              <a:ext uri="{FF2B5EF4-FFF2-40B4-BE49-F238E27FC236}">
                <a16:creationId xmlns:a16="http://schemas.microsoft.com/office/drawing/2014/main" id="{E5927B41-9176-492D-867D-EC374C2A9EA4}"/>
              </a:ext>
            </a:extLst>
          </p:cNvPr>
          <p:cNvSpPr/>
          <p:nvPr/>
        </p:nvSpPr>
        <p:spPr>
          <a:xfrm>
            <a:off x="8594219" y="2849981"/>
            <a:ext cx="1036797" cy="74468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作業内容</a:t>
            </a:r>
          </a:p>
        </p:txBody>
      </p:sp>
      <p:sp>
        <p:nvSpPr>
          <p:cNvPr id="23" name="矢印: 右 22">
            <a:extLst>
              <a:ext uri="{FF2B5EF4-FFF2-40B4-BE49-F238E27FC236}">
                <a16:creationId xmlns:a16="http://schemas.microsoft.com/office/drawing/2014/main" id="{29AB3890-8DF5-4EEE-81A7-F00BD72AD381}"/>
              </a:ext>
            </a:extLst>
          </p:cNvPr>
          <p:cNvSpPr/>
          <p:nvPr/>
        </p:nvSpPr>
        <p:spPr>
          <a:xfrm>
            <a:off x="8594218" y="5705765"/>
            <a:ext cx="1047894" cy="326904"/>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24" name="グループ化 23">
            <a:extLst>
              <a:ext uri="{FF2B5EF4-FFF2-40B4-BE49-F238E27FC236}">
                <a16:creationId xmlns:a16="http://schemas.microsoft.com/office/drawing/2014/main" id="{94E48770-D864-453A-AE7A-0BAC1BCD97A1}"/>
              </a:ext>
            </a:extLst>
          </p:cNvPr>
          <p:cNvGrpSpPr/>
          <p:nvPr/>
        </p:nvGrpSpPr>
        <p:grpSpPr>
          <a:xfrm>
            <a:off x="8611463" y="1477919"/>
            <a:ext cx="991955" cy="1207726"/>
            <a:chOff x="10700705" y="823416"/>
            <a:chExt cx="1205332" cy="1207726"/>
          </a:xfrm>
        </p:grpSpPr>
        <p:pic>
          <p:nvPicPr>
            <p:cNvPr id="25" name="図 24">
              <a:extLst>
                <a:ext uri="{FF2B5EF4-FFF2-40B4-BE49-F238E27FC236}">
                  <a16:creationId xmlns:a16="http://schemas.microsoft.com/office/drawing/2014/main" id="{33B49E4D-0DAD-45BE-8760-FB3D4D0C8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823416"/>
              <a:ext cx="572110" cy="781667"/>
            </a:xfrm>
            <a:prstGeom prst="rect">
              <a:avLst/>
            </a:prstGeom>
          </p:spPr>
        </p:pic>
        <p:sp>
          <p:nvSpPr>
            <p:cNvPr id="26" name="四角形: 角を丸くする 47">
              <a:extLst>
                <a:ext uri="{FF2B5EF4-FFF2-40B4-BE49-F238E27FC236}">
                  <a16:creationId xmlns:a16="http://schemas.microsoft.com/office/drawing/2014/main" id="{6BE26677-B55F-4449-B956-CB6DA35E151C}"/>
                </a:ext>
              </a:extLst>
            </p:cNvPr>
            <p:cNvSpPr/>
            <p:nvPr/>
          </p:nvSpPr>
          <p:spPr>
            <a:xfrm>
              <a:off x="10700705" y="1618067"/>
              <a:ext cx="1205332" cy="413075"/>
            </a:xfrm>
            <a:prstGeom prst="round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作業者</a:t>
              </a:r>
            </a:p>
          </p:txBody>
        </p:sp>
      </p:grpSp>
      <p:sp>
        <p:nvSpPr>
          <p:cNvPr id="37" name="テキスト ボックス 36">
            <a:extLst>
              <a:ext uri="{FF2B5EF4-FFF2-40B4-BE49-F238E27FC236}">
                <a16:creationId xmlns:a16="http://schemas.microsoft.com/office/drawing/2014/main" id="{2F0A46C8-1F35-4BC6-8709-FF4725ECAB6B}"/>
              </a:ext>
            </a:extLst>
          </p:cNvPr>
          <p:cNvSpPr txBox="1"/>
          <p:nvPr/>
        </p:nvSpPr>
        <p:spPr>
          <a:xfrm>
            <a:off x="8310148" y="980728"/>
            <a:ext cx="1539396" cy="307777"/>
          </a:xfrm>
          <a:prstGeom prst="rect">
            <a:avLst/>
          </a:prstGeom>
          <a:noFill/>
        </p:spPr>
        <p:txBody>
          <a:bodyPr wrap="square" rtlCol="0">
            <a:spAutoFit/>
          </a:bodyPr>
          <a:lstStyle/>
          <a:p>
            <a:pPr algn="ctr" defTabSz="457200"/>
            <a:r>
              <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作成用アイコン </a:t>
            </a:r>
            <a:r>
              <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38" name="直線コネクタ 37">
            <a:extLst>
              <a:ext uri="{FF2B5EF4-FFF2-40B4-BE49-F238E27FC236}">
                <a16:creationId xmlns:a16="http://schemas.microsoft.com/office/drawing/2014/main" id="{DCE14854-0F6A-43D7-8D00-82A49D7B7E56}"/>
              </a:ext>
            </a:extLst>
          </p:cNvPr>
          <p:cNvCxnSpPr>
            <a:cxnSpLocks/>
          </p:cNvCxnSpPr>
          <p:nvPr/>
        </p:nvCxnSpPr>
        <p:spPr>
          <a:xfrm>
            <a:off x="8380099" y="1072632"/>
            <a:ext cx="0" cy="5109503"/>
          </a:xfrm>
          <a:prstGeom prst="line">
            <a:avLst/>
          </a:prstGeom>
          <a:noFill/>
          <a:ln w="6350" cap="flat" cmpd="sng" algn="ctr">
            <a:solidFill>
              <a:srgbClr val="5B9BD5">
                <a:lumMod val="75000"/>
              </a:srgbClr>
            </a:solidFill>
            <a:prstDash val="dash"/>
            <a:miter lim="800000"/>
          </a:ln>
          <a:effectLst/>
        </p:spPr>
      </p:cxnSp>
      <p:grpSp>
        <p:nvGrpSpPr>
          <p:cNvPr id="58" name="グループ化 57">
            <a:extLst>
              <a:ext uri="{FF2B5EF4-FFF2-40B4-BE49-F238E27FC236}">
                <a16:creationId xmlns:a16="http://schemas.microsoft.com/office/drawing/2014/main" id="{41E78D70-4E45-4471-8478-31D7A769F1F6}"/>
              </a:ext>
            </a:extLst>
          </p:cNvPr>
          <p:cNvGrpSpPr/>
          <p:nvPr/>
        </p:nvGrpSpPr>
        <p:grpSpPr>
          <a:xfrm>
            <a:off x="356574" y="1591215"/>
            <a:ext cx="1205332" cy="1207726"/>
            <a:chOff x="10700705" y="823416"/>
            <a:chExt cx="1205332" cy="1207726"/>
          </a:xfrm>
        </p:grpSpPr>
        <p:pic>
          <p:nvPicPr>
            <p:cNvPr id="59" name="図 58">
              <a:extLst>
                <a:ext uri="{FF2B5EF4-FFF2-40B4-BE49-F238E27FC236}">
                  <a16:creationId xmlns:a16="http://schemas.microsoft.com/office/drawing/2014/main" id="{56CDA372-F24B-4782-8AFE-69BF72416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823416"/>
              <a:ext cx="572110" cy="781667"/>
            </a:xfrm>
            <a:prstGeom prst="rect">
              <a:avLst/>
            </a:prstGeom>
          </p:spPr>
        </p:pic>
        <p:sp>
          <p:nvSpPr>
            <p:cNvPr id="60" name="四角形: 角を丸くする 59">
              <a:extLst>
                <a:ext uri="{FF2B5EF4-FFF2-40B4-BE49-F238E27FC236}">
                  <a16:creationId xmlns:a16="http://schemas.microsoft.com/office/drawing/2014/main" id="{44261882-4D0C-4EA9-BF86-96CBE1BF65D1}"/>
                </a:ext>
              </a:extLst>
            </p:cNvPr>
            <p:cNvSpPr/>
            <p:nvPr/>
          </p:nvSpPr>
          <p:spPr>
            <a:xfrm>
              <a:off x="10700705" y="1618067"/>
              <a:ext cx="1205332" cy="413075"/>
            </a:xfrm>
            <a:prstGeom prst="round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担当者①</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61" name="正方形/長方形 60">
            <a:extLst>
              <a:ext uri="{FF2B5EF4-FFF2-40B4-BE49-F238E27FC236}">
                <a16:creationId xmlns:a16="http://schemas.microsoft.com/office/drawing/2014/main" id="{503CA9B7-2209-4E0C-B0F4-2D481601189C}"/>
              </a:ext>
            </a:extLst>
          </p:cNvPr>
          <p:cNvSpPr/>
          <p:nvPr/>
        </p:nvSpPr>
        <p:spPr>
          <a:xfrm>
            <a:off x="1679785" y="2403476"/>
            <a:ext cx="2364857" cy="746633"/>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見込み顧客リスト</a:t>
            </a: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万人を</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毎回</a:t>
            </a: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DM</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送付対象として指定</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矢印: 右 50">
            <a:extLst>
              <a:ext uri="{FF2B5EF4-FFF2-40B4-BE49-F238E27FC236}">
                <a16:creationId xmlns:a16="http://schemas.microsoft.com/office/drawing/2014/main" id="{2E471112-36BB-4159-83D2-7F61BBC5669D}"/>
              </a:ext>
            </a:extLst>
          </p:cNvPr>
          <p:cNvSpPr/>
          <p:nvPr/>
        </p:nvSpPr>
        <p:spPr>
          <a:xfrm>
            <a:off x="4044645" y="1518907"/>
            <a:ext cx="406203" cy="977155"/>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63" name="グループ化 62">
            <a:extLst>
              <a:ext uri="{FF2B5EF4-FFF2-40B4-BE49-F238E27FC236}">
                <a16:creationId xmlns:a16="http://schemas.microsoft.com/office/drawing/2014/main" id="{0356787D-BF44-48F6-9567-1A2D8E85972D}"/>
              </a:ext>
            </a:extLst>
          </p:cNvPr>
          <p:cNvGrpSpPr/>
          <p:nvPr/>
        </p:nvGrpSpPr>
        <p:grpSpPr>
          <a:xfrm>
            <a:off x="4546739" y="1639880"/>
            <a:ext cx="1205332" cy="1207726"/>
            <a:chOff x="10700705" y="823416"/>
            <a:chExt cx="1205332" cy="1207726"/>
          </a:xfrm>
        </p:grpSpPr>
        <p:pic>
          <p:nvPicPr>
            <p:cNvPr id="64" name="図 63">
              <a:extLst>
                <a:ext uri="{FF2B5EF4-FFF2-40B4-BE49-F238E27FC236}">
                  <a16:creationId xmlns:a16="http://schemas.microsoft.com/office/drawing/2014/main" id="{38A51717-0ADF-4F2B-831F-20645310E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823416"/>
              <a:ext cx="572110" cy="781667"/>
            </a:xfrm>
            <a:prstGeom prst="rect">
              <a:avLst/>
            </a:prstGeom>
          </p:spPr>
        </p:pic>
        <p:sp>
          <p:nvSpPr>
            <p:cNvPr id="65" name="四角形: 角を丸くする 47">
              <a:extLst>
                <a:ext uri="{FF2B5EF4-FFF2-40B4-BE49-F238E27FC236}">
                  <a16:creationId xmlns:a16="http://schemas.microsoft.com/office/drawing/2014/main" id="{A9CDC9BD-B0C5-417D-827A-0C8F69F723E0}"/>
                </a:ext>
              </a:extLst>
            </p:cNvPr>
            <p:cNvSpPr/>
            <p:nvPr/>
          </p:nvSpPr>
          <p:spPr>
            <a:xfrm>
              <a:off x="10700705" y="1618067"/>
              <a:ext cx="1205332" cy="413075"/>
            </a:xfrm>
            <a:prstGeom prst="round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DM</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a:t>
              </a:r>
              <a:b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委託会社</a:t>
              </a:r>
            </a:p>
          </p:txBody>
        </p:sp>
      </p:grpSp>
      <p:sp>
        <p:nvSpPr>
          <p:cNvPr id="66" name="正方形/長方形 65">
            <a:extLst>
              <a:ext uri="{FF2B5EF4-FFF2-40B4-BE49-F238E27FC236}">
                <a16:creationId xmlns:a16="http://schemas.microsoft.com/office/drawing/2014/main" id="{97D9307A-8DED-44F6-B571-61DC54A56BED}"/>
              </a:ext>
            </a:extLst>
          </p:cNvPr>
          <p:cNvSpPr/>
          <p:nvPr/>
        </p:nvSpPr>
        <p:spPr>
          <a:xfrm>
            <a:off x="5857588" y="2457471"/>
            <a:ext cx="976347" cy="539477"/>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対象者に</a:t>
            </a:r>
            <a:b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DM</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送付</a:t>
            </a:r>
          </a:p>
        </p:txBody>
      </p:sp>
      <p:sp>
        <p:nvSpPr>
          <p:cNvPr id="67" name="フローチャート: 書類 66">
            <a:extLst>
              <a:ext uri="{FF2B5EF4-FFF2-40B4-BE49-F238E27FC236}">
                <a16:creationId xmlns:a16="http://schemas.microsoft.com/office/drawing/2014/main" id="{9FA792B8-CE74-432A-AB54-3B727FD67896}"/>
              </a:ext>
            </a:extLst>
          </p:cNvPr>
          <p:cNvSpPr/>
          <p:nvPr/>
        </p:nvSpPr>
        <p:spPr>
          <a:xfrm>
            <a:off x="2213531" y="1719750"/>
            <a:ext cx="1173512" cy="638272"/>
          </a:xfrm>
          <a:prstGeom prst="flowChartDocument">
            <a:avLst/>
          </a:prstGeom>
          <a:noFill/>
          <a:ln w="635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DM</a:t>
            </a:r>
            <a:r>
              <a:rPr kumimoji="0" lang="ja-JP" altLang="en-US" sz="1200" b="1" i="0" u="none" strike="noStrike" kern="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送付</a:t>
            </a:r>
            <a:br>
              <a:rPr kumimoji="0" lang="en-US" altLang="ja-JP" sz="1200" b="1" i="0" u="none" strike="noStrike" kern="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br>
            <a:r>
              <a:rPr kumimoji="0" lang="ja-JP" altLang="en-US" sz="1200" b="1" i="0" u="none" strike="noStrike" kern="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リスト</a:t>
            </a:r>
            <a:r>
              <a:rPr kumimoji="0" lang="en-US" altLang="ja-JP" sz="1200" b="1" i="0" u="none" strike="noStrike" kern="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.csv</a:t>
            </a:r>
            <a:endParaRPr kumimoji="0" lang="ja-JP" altLang="en-US" sz="1200" b="1" i="0" u="none" strike="noStrike" kern="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68" name="フローチャート: 書類 67">
            <a:extLst>
              <a:ext uri="{FF2B5EF4-FFF2-40B4-BE49-F238E27FC236}">
                <a16:creationId xmlns:a16="http://schemas.microsoft.com/office/drawing/2014/main" id="{F8F20129-7925-4579-9D85-708C0FE3BBDD}"/>
              </a:ext>
            </a:extLst>
          </p:cNvPr>
          <p:cNvSpPr/>
          <p:nvPr/>
        </p:nvSpPr>
        <p:spPr>
          <a:xfrm>
            <a:off x="5752071" y="1719750"/>
            <a:ext cx="1173512" cy="638272"/>
          </a:xfrm>
          <a:prstGeom prst="flowChartDocument">
            <a:avLst/>
          </a:prstGeom>
          <a:noFill/>
          <a:ln w="635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DM</a:t>
            </a:r>
            <a:r>
              <a:rPr kumimoji="0" lang="ja-JP" altLang="en-US" sz="1200" b="1" i="0" u="none" strike="noStrike" kern="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送付</a:t>
            </a:r>
            <a:br>
              <a:rPr kumimoji="0" lang="en-US" altLang="ja-JP" sz="1200" b="1" i="0" u="none" strike="noStrike" kern="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br>
            <a:r>
              <a:rPr kumimoji="0" lang="ja-JP" altLang="en-US" sz="1200" b="1" i="0" u="none" strike="noStrike" kern="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リスト</a:t>
            </a:r>
            <a:r>
              <a:rPr kumimoji="0" lang="en-US" altLang="ja-JP" sz="1200" b="1" i="0" u="none" strike="noStrike" kern="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.csv</a:t>
            </a:r>
            <a:endParaRPr kumimoji="0" lang="ja-JP" altLang="en-US" sz="1200" b="1" i="0" u="none" strike="noStrike" kern="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grpSp>
        <p:nvGrpSpPr>
          <p:cNvPr id="69" name="グループ化 68">
            <a:extLst>
              <a:ext uri="{FF2B5EF4-FFF2-40B4-BE49-F238E27FC236}">
                <a16:creationId xmlns:a16="http://schemas.microsoft.com/office/drawing/2014/main" id="{3CCF404C-3878-414B-A7A6-DC58612EFA29}"/>
              </a:ext>
            </a:extLst>
          </p:cNvPr>
          <p:cNvGrpSpPr/>
          <p:nvPr/>
        </p:nvGrpSpPr>
        <p:grpSpPr>
          <a:xfrm>
            <a:off x="327981" y="4626275"/>
            <a:ext cx="961043" cy="1106980"/>
            <a:chOff x="10700705" y="823416"/>
            <a:chExt cx="1205332" cy="1273179"/>
          </a:xfrm>
        </p:grpSpPr>
        <p:pic>
          <p:nvPicPr>
            <p:cNvPr id="70" name="図 69">
              <a:extLst>
                <a:ext uri="{FF2B5EF4-FFF2-40B4-BE49-F238E27FC236}">
                  <a16:creationId xmlns:a16="http://schemas.microsoft.com/office/drawing/2014/main" id="{9C93A1CE-1C85-47C4-BBA1-B9C17359A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823416"/>
              <a:ext cx="572110" cy="781667"/>
            </a:xfrm>
            <a:prstGeom prst="rect">
              <a:avLst/>
            </a:prstGeom>
          </p:spPr>
        </p:pic>
        <p:sp>
          <p:nvSpPr>
            <p:cNvPr id="71" name="四角形: 角を丸くする 47">
              <a:extLst>
                <a:ext uri="{FF2B5EF4-FFF2-40B4-BE49-F238E27FC236}">
                  <a16:creationId xmlns:a16="http://schemas.microsoft.com/office/drawing/2014/main" id="{E9ED46CB-0264-4635-B909-A0D9EDC38957}"/>
                </a:ext>
              </a:extLst>
            </p:cNvPr>
            <p:cNvSpPr/>
            <p:nvPr/>
          </p:nvSpPr>
          <p:spPr>
            <a:xfrm>
              <a:off x="10700705" y="1618067"/>
              <a:ext cx="1205332" cy="478528"/>
            </a:xfrm>
            <a:prstGeom prst="round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担当者①</a:t>
              </a:r>
            </a:p>
          </p:txBody>
        </p:sp>
      </p:grpSp>
      <p:sp>
        <p:nvSpPr>
          <p:cNvPr id="72" name="正方形/長方形 71">
            <a:extLst>
              <a:ext uri="{FF2B5EF4-FFF2-40B4-BE49-F238E27FC236}">
                <a16:creationId xmlns:a16="http://schemas.microsoft.com/office/drawing/2014/main" id="{0336613E-95EB-4EBF-B797-A3F4C5B97A30}"/>
              </a:ext>
            </a:extLst>
          </p:cNvPr>
          <p:cNvSpPr/>
          <p:nvPr/>
        </p:nvSpPr>
        <p:spPr>
          <a:xfrm>
            <a:off x="1358829" y="5349418"/>
            <a:ext cx="2101515" cy="849596"/>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予測モデルで算出した反応確度の高い顧客を</a:t>
            </a: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DM</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送付対象として指定</a:t>
            </a:r>
          </a:p>
        </p:txBody>
      </p:sp>
      <p:sp>
        <p:nvSpPr>
          <p:cNvPr id="73" name="矢印: 右 50">
            <a:extLst>
              <a:ext uri="{FF2B5EF4-FFF2-40B4-BE49-F238E27FC236}">
                <a16:creationId xmlns:a16="http://schemas.microsoft.com/office/drawing/2014/main" id="{561C6DA5-35CA-4FFF-B58E-FE27F9CB50E3}"/>
              </a:ext>
            </a:extLst>
          </p:cNvPr>
          <p:cNvSpPr/>
          <p:nvPr/>
        </p:nvSpPr>
        <p:spPr>
          <a:xfrm>
            <a:off x="3404988" y="4520408"/>
            <a:ext cx="323876" cy="849598"/>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4" name="四角形: 角を丸くする 73">
            <a:extLst>
              <a:ext uri="{FF2B5EF4-FFF2-40B4-BE49-F238E27FC236}">
                <a16:creationId xmlns:a16="http://schemas.microsoft.com/office/drawing/2014/main" id="{BB7380CD-C924-4DA9-A278-24E74F7BCC76}"/>
              </a:ext>
            </a:extLst>
          </p:cNvPr>
          <p:cNvSpPr/>
          <p:nvPr/>
        </p:nvSpPr>
        <p:spPr>
          <a:xfrm>
            <a:off x="6182814" y="4398579"/>
            <a:ext cx="2097595" cy="1478693"/>
          </a:xfrm>
          <a:prstGeom prst="roundRect">
            <a:avLst>
              <a:gd name="adj" fmla="val 13786"/>
            </a:avLst>
          </a:prstGeom>
          <a:solidFill>
            <a:sysClr val="window" lastClr="FFFFFF">
              <a:alpha val="50196"/>
            </a:sysClr>
          </a:solidFill>
          <a:ln w="38100" cap="flat" cmpd="sng" algn="ctr">
            <a:solidFill>
              <a:srgbClr val="5B9BD5">
                <a:lumMod val="7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sng"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期待される業務効果</a:t>
            </a:r>
            <a:endParaRPr kumimoji="0" lang="en-US" altLang="ja-JP" sz="1400" b="1" i="0" u="sng"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1" i="0" u="sng"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defTabSz="457200" eaLnBrk="1" fontAlgn="auto" latinLnBrk="0" hangingPunct="1">
              <a:lnSpc>
                <a:spcPct val="100000"/>
              </a:lnSpc>
              <a:spcBef>
                <a:spcPts val="0"/>
              </a:spcBef>
              <a:spcAft>
                <a:spcPts val="0"/>
              </a:spcAft>
              <a:buClrTx/>
              <a:buSzTx/>
              <a:buFont typeface="+mj-ea"/>
              <a:buAutoNum type="circleNumDbPlain"/>
              <a:tabLst/>
              <a:defRPr/>
            </a:pPr>
            <a:r>
              <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DM</a:t>
            </a: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担当者</a:t>
            </a:r>
            <a:r>
              <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マーケティング部門のコスト削減</a:t>
            </a:r>
          </a:p>
          <a:p>
            <a:pPr marL="228600" marR="0" lvl="0" indent="-228600" defTabSz="457200" eaLnBrk="1" fontAlgn="auto" latinLnBrk="0" hangingPunct="1">
              <a:lnSpc>
                <a:spcPct val="100000"/>
              </a:lnSpc>
              <a:spcBef>
                <a:spcPts val="0"/>
              </a:spcBef>
              <a:spcAft>
                <a:spcPts val="0"/>
              </a:spcAft>
              <a:buClrTx/>
              <a:buSzTx/>
              <a:buFont typeface="+mj-ea"/>
              <a:buAutoNum type="circleNumDbPlain"/>
              <a:tabLst/>
              <a:defRPr/>
            </a:pPr>
            <a:r>
              <a:rPr kumimoji="0" lang="en-US" altLang="ja-JP"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DM</a:t>
            </a:r>
            <a:r>
              <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作成費用の削減</a:t>
            </a:r>
          </a:p>
        </p:txBody>
      </p:sp>
      <p:sp>
        <p:nvSpPr>
          <p:cNvPr id="75" name="正方形/長方形 74">
            <a:extLst>
              <a:ext uri="{FF2B5EF4-FFF2-40B4-BE49-F238E27FC236}">
                <a16:creationId xmlns:a16="http://schemas.microsoft.com/office/drawing/2014/main" id="{FEE0C5FE-F46B-4FBE-833A-0584D4641FF3}"/>
              </a:ext>
            </a:extLst>
          </p:cNvPr>
          <p:cNvSpPr/>
          <p:nvPr/>
        </p:nvSpPr>
        <p:spPr>
          <a:xfrm>
            <a:off x="1360779" y="4408707"/>
            <a:ext cx="637494" cy="84959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予測</a:t>
            </a:r>
            <a:b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モデル</a:t>
            </a:r>
          </a:p>
        </p:txBody>
      </p:sp>
      <p:sp>
        <p:nvSpPr>
          <p:cNvPr id="76" name="フローチャート: 書類 75">
            <a:extLst>
              <a:ext uri="{FF2B5EF4-FFF2-40B4-BE49-F238E27FC236}">
                <a16:creationId xmlns:a16="http://schemas.microsoft.com/office/drawing/2014/main" id="{28842615-83DD-407B-BEAD-C8E8DBF43D75}"/>
              </a:ext>
            </a:extLst>
          </p:cNvPr>
          <p:cNvSpPr/>
          <p:nvPr/>
        </p:nvSpPr>
        <p:spPr>
          <a:xfrm>
            <a:off x="2072680" y="4398579"/>
            <a:ext cx="1260483" cy="880711"/>
          </a:xfrm>
          <a:prstGeom prst="flowChartDocument">
            <a:avLst/>
          </a:prstGeom>
          <a:no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rPr>
              <a:t>予測反応スコア別</a:t>
            </a:r>
            <a:r>
              <a:rPr kumimoji="0" lang="en-US" altLang="ja-JP"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rPr>
              <a:t>DM</a:t>
            </a:r>
            <a:r>
              <a:rPr kumimoji="0" lang="ja-JP" altLang="en-US"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rPr>
              <a:t>送付リスト</a:t>
            </a:r>
            <a:r>
              <a:rPr kumimoji="0" lang="en-US" altLang="ja-JP"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rPr>
              <a:t>.csv</a:t>
            </a:r>
            <a:endParaRPr kumimoji="0" lang="ja-JP" altLang="en-US"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endParaRPr>
          </a:p>
        </p:txBody>
      </p:sp>
      <p:grpSp>
        <p:nvGrpSpPr>
          <p:cNvPr id="77" name="グループ化 76">
            <a:extLst>
              <a:ext uri="{FF2B5EF4-FFF2-40B4-BE49-F238E27FC236}">
                <a16:creationId xmlns:a16="http://schemas.microsoft.com/office/drawing/2014/main" id="{56702AA0-BDB9-459E-97AE-3D24BB8F9673}"/>
              </a:ext>
            </a:extLst>
          </p:cNvPr>
          <p:cNvGrpSpPr/>
          <p:nvPr/>
        </p:nvGrpSpPr>
        <p:grpSpPr>
          <a:xfrm>
            <a:off x="3691707" y="4513531"/>
            <a:ext cx="961043" cy="1162814"/>
            <a:chOff x="10700705" y="823416"/>
            <a:chExt cx="1205332" cy="1337396"/>
          </a:xfrm>
        </p:grpSpPr>
        <p:pic>
          <p:nvPicPr>
            <p:cNvPr id="78" name="図 77">
              <a:extLst>
                <a:ext uri="{FF2B5EF4-FFF2-40B4-BE49-F238E27FC236}">
                  <a16:creationId xmlns:a16="http://schemas.microsoft.com/office/drawing/2014/main" id="{7970E9A5-8F7B-429F-B1AB-1BDD7779A1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823416"/>
              <a:ext cx="572110" cy="781667"/>
            </a:xfrm>
            <a:prstGeom prst="rect">
              <a:avLst/>
            </a:prstGeom>
          </p:spPr>
        </p:pic>
        <p:sp>
          <p:nvSpPr>
            <p:cNvPr id="79" name="四角形: 角を丸くする 47">
              <a:extLst>
                <a:ext uri="{FF2B5EF4-FFF2-40B4-BE49-F238E27FC236}">
                  <a16:creationId xmlns:a16="http://schemas.microsoft.com/office/drawing/2014/main" id="{3586358A-753B-4C1F-A209-C1D4E0E71B49}"/>
                </a:ext>
              </a:extLst>
            </p:cNvPr>
            <p:cNvSpPr/>
            <p:nvPr/>
          </p:nvSpPr>
          <p:spPr>
            <a:xfrm>
              <a:off x="10700705" y="1618067"/>
              <a:ext cx="1205332" cy="542745"/>
            </a:xfrm>
            <a:prstGeom prst="round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DM</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a:t>
              </a:r>
              <a:b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委託会社</a:t>
              </a:r>
            </a:p>
          </p:txBody>
        </p:sp>
      </p:grpSp>
      <p:sp>
        <p:nvSpPr>
          <p:cNvPr id="80" name="正方形/長方形 79">
            <a:extLst>
              <a:ext uri="{FF2B5EF4-FFF2-40B4-BE49-F238E27FC236}">
                <a16:creationId xmlns:a16="http://schemas.microsoft.com/office/drawing/2014/main" id="{3E80DDE3-EF21-49A6-AF07-CAF6623F8E62}"/>
              </a:ext>
            </a:extLst>
          </p:cNvPr>
          <p:cNvSpPr/>
          <p:nvPr/>
        </p:nvSpPr>
        <p:spPr>
          <a:xfrm>
            <a:off x="4686627" y="5349418"/>
            <a:ext cx="1396497" cy="849596"/>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反応確度</a:t>
            </a: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以上の対象者に</a:t>
            </a: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DM</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送付</a:t>
            </a:r>
          </a:p>
        </p:txBody>
      </p:sp>
      <p:sp>
        <p:nvSpPr>
          <p:cNvPr id="81" name="フローチャート: 書類 80">
            <a:extLst>
              <a:ext uri="{FF2B5EF4-FFF2-40B4-BE49-F238E27FC236}">
                <a16:creationId xmlns:a16="http://schemas.microsoft.com/office/drawing/2014/main" id="{5F829C9D-BCDB-479C-A996-1C7686A8672A}"/>
              </a:ext>
            </a:extLst>
          </p:cNvPr>
          <p:cNvSpPr/>
          <p:nvPr/>
        </p:nvSpPr>
        <p:spPr>
          <a:xfrm>
            <a:off x="4719310" y="4416274"/>
            <a:ext cx="1260483" cy="880711"/>
          </a:xfrm>
          <a:prstGeom prst="flowChartDocument">
            <a:avLst/>
          </a:prstGeom>
          <a:no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rPr>
              <a:t>予測反応スコア別</a:t>
            </a:r>
            <a:r>
              <a:rPr kumimoji="0" lang="en-US" altLang="ja-JP"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rPr>
              <a:t>DM</a:t>
            </a:r>
            <a:r>
              <a:rPr kumimoji="0" lang="ja-JP" altLang="en-US"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rPr>
              <a:t>送付リスト</a:t>
            </a:r>
            <a:r>
              <a:rPr kumimoji="0" lang="en-US" altLang="ja-JP"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rPr>
              <a:t>.csv</a:t>
            </a:r>
            <a:endParaRPr kumimoji="0" lang="ja-JP" altLang="en-US" sz="1400" b="1" i="0" u="none" strike="noStrike" kern="0" cap="none" spc="0" normalizeH="0" baseline="0" noProof="0" dirty="0">
              <a:ln>
                <a:noFill/>
              </a:ln>
              <a:solidFill>
                <a:srgbClr val="70AD47"/>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5123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ja-JP" altLang="en-US" sz="2400" b="1" kern="0" dirty="0">
                <a:solidFill>
                  <a:prstClr val="black"/>
                </a:solidFill>
                <a:latin typeface="Meiryo UI" panose="020B0604030504040204" pitchFamily="50" charset="-128"/>
                <a:ea typeface="Meiryo UI" panose="020B0604030504040204" pitchFamily="50" charset="-128"/>
              </a:rPr>
              <a:t>活動計画・報告書</a:t>
            </a:r>
            <a:r>
              <a:rPr lang="ja-JP" altLang="en-US" dirty="0"/>
              <a:t>：</a:t>
            </a:r>
            <a:r>
              <a:rPr lang="en-US" altLang="ja-JP" dirty="0"/>
              <a:t>#1-</a:t>
            </a:r>
            <a:r>
              <a:rPr lang="ja-JP" altLang="en-US" dirty="0"/>
              <a:t>全体像の整理 ②</a:t>
            </a:r>
            <a:endParaRPr kumimoji="1" lang="ja-JP" altLang="en-US" dirty="0"/>
          </a:p>
        </p:txBody>
      </p:sp>
      <p:grpSp>
        <p:nvGrpSpPr>
          <p:cNvPr id="3" name="グループ化 2">
            <a:extLst>
              <a:ext uri="{FF2B5EF4-FFF2-40B4-BE49-F238E27FC236}">
                <a16:creationId xmlns:a16="http://schemas.microsoft.com/office/drawing/2014/main" id="{C39AAE1E-38C2-4EC5-B80D-70EC4B4D11FF}"/>
              </a:ext>
            </a:extLst>
          </p:cNvPr>
          <p:cNvGrpSpPr/>
          <p:nvPr/>
        </p:nvGrpSpPr>
        <p:grpSpPr>
          <a:xfrm>
            <a:off x="128465" y="620687"/>
            <a:ext cx="9649070" cy="5949860"/>
            <a:chOff x="128465" y="1484782"/>
            <a:chExt cx="9649070" cy="5085765"/>
          </a:xfrm>
        </p:grpSpPr>
        <p:grpSp>
          <p:nvGrpSpPr>
            <p:cNvPr id="4" name="グループ化 3">
              <a:extLst>
                <a:ext uri="{FF2B5EF4-FFF2-40B4-BE49-F238E27FC236}">
                  <a16:creationId xmlns:a16="http://schemas.microsoft.com/office/drawing/2014/main" id="{F980E42B-F14D-4E33-BF28-9DE16DD90E3C}"/>
                </a:ext>
              </a:extLst>
            </p:cNvPr>
            <p:cNvGrpSpPr/>
            <p:nvPr/>
          </p:nvGrpSpPr>
          <p:grpSpPr>
            <a:xfrm>
              <a:off x="141886" y="5661248"/>
              <a:ext cx="9619304" cy="909299"/>
              <a:chOff x="4949140" y="5814537"/>
              <a:chExt cx="4747974" cy="659462"/>
            </a:xfrm>
          </p:grpSpPr>
          <p:sp>
            <p:nvSpPr>
              <p:cNvPr id="138" name="正方形/長方形 137">
                <a:extLst>
                  <a:ext uri="{FF2B5EF4-FFF2-40B4-BE49-F238E27FC236}">
                    <a16:creationId xmlns:a16="http://schemas.microsoft.com/office/drawing/2014/main" id="{86633821-F860-48D1-B1CB-856FD7EC1243}"/>
                  </a:ext>
                </a:extLst>
              </p:cNvPr>
              <p:cNvSpPr/>
              <p:nvPr/>
            </p:nvSpPr>
            <p:spPr>
              <a:xfrm>
                <a:off x="5500292" y="5814537"/>
                <a:ext cx="4196822" cy="659462"/>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140" name="正方形/長方形 139">
                <a:extLst>
                  <a:ext uri="{FF2B5EF4-FFF2-40B4-BE49-F238E27FC236}">
                    <a16:creationId xmlns:a16="http://schemas.microsoft.com/office/drawing/2014/main" id="{B90EA722-A2D7-40D0-AE81-84A406922719}"/>
                  </a:ext>
                </a:extLst>
              </p:cNvPr>
              <p:cNvSpPr/>
              <p:nvPr/>
            </p:nvSpPr>
            <p:spPr>
              <a:xfrm>
                <a:off x="4949140" y="5814537"/>
                <a:ext cx="551152" cy="65946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中期</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目標</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sp>
          <p:nvSpPr>
            <p:cNvPr id="126" name="正方形/長方形 125">
              <a:extLst>
                <a:ext uri="{FF2B5EF4-FFF2-40B4-BE49-F238E27FC236}">
                  <a16:creationId xmlns:a16="http://schemas.microsoft.com/office/drawing/2014/main" id="{D74C3F0E-8180-4303-84DC-E9F1003CB454}"/>
                </a:ext>
              </a:extLst>
            </p:cNvPr>
            <p:cNvSpPr/>
            <p:nvPr/>
          </p:nvSpPr>
          <p:spPr>
            <a:xfrm>
              <a:off x="128465" y="1484782"/>
              <a:ext cx="9649070" cy="394618"/>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【GAP</a:t>
              </a:r>
              <a:r>
                <a:rPr lang="ja-JP" altLang="en-US" sz="1400" b="1" dirty="0">
                  <a:solidFill>
                    <a:schemeClr val="bg1"/>
                  </a:solidFill>
                  <a:latin typeface="Meiryo UI" panose="020B0604030504040204" pitchFamily="50" charset="-128"/>
                  <a:ea typeface="Meiryo UI" panose="020B0604030504040204" pitchFamily="50" charset="-128"/>
                </a:rPr>
                <a:t>を埋める解決策</a:t>
              </a:r>
              <a:r>
                <a:rPr lang="en-US" altLang="ja-JP" sz="1400" b="1" dirty="0">
                  <a:solidFill>
                    <a:schemeClr val="bg1"/>
                  </a:solidFill>
                  <a:latin typeface="Meiryo UI" panose="020B0604030504040204" pitchFamily="50" charset="-128"/>
                  <a:ea typeface="Meiryo UI" panose="020B0604030504040204" pitchFamily="50" charset="-128"/>
                </a:rPr>
                <a:t>】</a:t>
              </a:r>
            </a:p>
          </p:txBody>
        </p:sp>
        <p:sp>
          <p:nvSpPr>
            <p:cNvPr id="127" name="正方形/長方形 126">
              <a:extLst>
                <a:ext uri="{FF2B5EF4-FFF2-40B4-BE49-F238E27FC236}">
                  <a16:creationId xmlns:a16="http://schemas.microsoft.com/office/drawing/2014/main" id="{750DA70F-8E2E-4DCD-BE1B-1474C3097381}"/>
                </a:ext>
              </a:extLst>
            </p:cNvPr>
            <p:cNvSpPr/>
            <p:nvPr/>
          </p:nvSpPr>
          <p:spPr>
            <a:xfrm>
              <a:off x="128465" y="1864352"/>
              <a:ext cx="9649070" cy="2644768"/>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E52C7AEC-2791-42AB-9DC8-49186B95842A}"/>
                </a:ext>
              </a:extLst>
            </p:cNvPr>
            <p:cNvGrpSpPr/>
            <p:nvPr/>
          </p:nvGrpSpPr>
          <p:grpSpPr>
            <a:xfrm>
              <a:off x="144810" y="4653135"/>
              <a:ext cx="9616379" cy="909299"/>
              <a:chOff x="144810" y="4653136"/>
              <a:chExt cx="9616379" cy="659462"/>
            </a:xfrm>
          </p:grpSpPr>
          <p:sp>
            <p:nvSpPr>
              <p:cNvPr id="29" name="正方形/長方形 28">
                <a:extLst>
                  <a:ext uri="{FF2B5EF4-FFF2-40B4-BE49-F238E27FC236}">
                    <a16:creationId xmlns:a16="http://schemas.microsoft.com/office/drawing/2014/main" id="{670F26F8-959D-4F4B-901C-E8A611394371}"/>
                  </a:ext>
                </a:extLst>
              </p:cNvPr>
              <p:cNvSpPr/>
              <p:nvPr/>
            </p:nvSpPr>
            <p:spPr>
              <a:xfrm>
                <a:off x="144810" y="4653136"/>
                <a:ext cx="1113698" cy="659462"/>
              </a:xfrm>
              <a:prstGeom prst="rect">
                <a:avLst/>
              </a:prstGeom>
              <a:solidFill>
                <a:srgbClr val="4472C4"/>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短期</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目標</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18697AFB-24B1-4B46-9F94-F7F626402D1F}"/>
                  </a:ext>
                </a:extLst>
              </p:cNvPr>
              <p:cNvSpPr/>
              <p:nvPr/>
            </p:nvSpPr>
            <p:spPr>
              <a:xfrm>
                <a:off x="1258508" y="4653136"/>
                <a:ext cx="8502681" cy="659462"/>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8600" algn="l"/>
                  </a:tabLst>
                </a:pPr>
                <a:endParaRPr lang="en-US" altLang="ja-JP" sz="1400" kern="100" dirty="0">
                  <a:solidFill>
                    <a:schemeClr val="tx1"/>
                  </a:solidFill>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3786629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39</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事例②</a:t>
            </a:r>
            <a:r>
              <a:rPr lang="en-US" altLang="ja-JP" dirty="0"/>
              <a:t>】</a:t>
            </a:r>
            <a:r>
              <a:rPr lang="ja-JP" altLang="en-US" dirty="0"/>
              <a:t>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予測モデル分析イメージ</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2" name="正方形/長方形 11">
            <a:extLst>
              <a:ext uri="{FF2B5EF4-FFF2-40B4-BE49-F238E27FC236}">
                <a16:creationId xmlns:a16="http://schemas.microsoft.com/office/drawing/2014/main" id="{F840C564-84C7-4DDC-8E09-007AEE34276D}"/>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16" name="正方形/長方形 15">
            <a:extLst>
              <a:ext uri="{FF2B5EF4-FFF2-40B4-BE49-F238E27FC236}">
                <a16:creationId xmlns:a16="http://schemas.microsoft.com/office/drawing/2014/main" id="{B336AFC0-7765-47D9-8173-DB86BE2304CC}"/>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全体イメージ</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68A12752-10D7-4B34-BA7F-A862C198B015}"/>
              </a:ext>
            </a:extLst>
          </p:cNvPr>
          <p:cNvGrpSpPr/>
          <p:nvPr/>
        </p:nvGrpSpPr>
        <p:grpSpPr>
          <a:xfrm>
            <a:off x="436097" y="1793597"/>
            <a:ext cx="7169196" cy="3867651"/>
            <a:chOff x="436097" y="1418911"/>
            <a:chExt cx="5118815" cy="2896796"/>
          </a:xfrm>
        </p:grpSpPr>
        <p:pic>
          <p:nvPicPr>
            <p:cNvPr id="14" name="図 13">
              <a:extLst>
                <a:ext uri="{FF2B5EF4-FFF2-40B4-BE49-F238E27FC236}">
                  <a16:creationId xmlns:a16="http://schemas.microsoft.com/office/drawing/2014/main" id="{4CCC09F0-91BA-45E1-A722-87AABAFAE1FB}"/>
                </a:ext>
              </a:extLst>
            </p:cNvPr>
            <p:cNvPicPr>
              <a:picLocks noChangeAspect="1"/>
            </p:cNvPicPr>
            <p:nvPr/>
          </p:nvPicPr>
          <p:blipFill>
            <a:blip r:embed="rId2"/>
            <a:stretch>
              <a:fillRect/>
            </a:stretch>
          </p:blipFill>
          <p:spPr>
            <a:xfrm>
              <a:off x="436097" y="1867395"/>
              <a:ext cx="2031347" cy="2448145"/>
            </a:xfrm>
            <a:prstGeom prst="rect">
              <a:avLst/>
            </a:prstGeom>
          </p:spPr>
        </p:pic>
        <p:pic>
          <p:nvPicPr>
            <p:cNvPr id="17" name="図 16">
              <a:extLst>
                <a:ext uri="{FF2B5EF4-FFF2-40B4-BE49-F238E27FC236}">
                  <a16:creationId xmlns:a16="http://schemas.microsoft.com/office/drawing/2014/main" id="{56167E45-E96F-4876-8AAD-F565AE721562}"/>
                </a:ext>
              </a:extLst>
            </p:cNvPr>
            <p:cNvPicPr>
              <a:picLocks noChangeAspect="1"/>
            </p:cNvPicPr>
            <p:nvPr/>
          </p:nvPicPr>
          <p:blipFill>
            <a:blip r:embed="rId3"/>
            <a:stretch>
              <a:fillRect/>
            </a:stretch>
          </p:blipFill>
          <p:spPr>
            <a:xfrm>
              <a:off x="2905594" y="1867562"/>
              <a:ext cx="2649317" cy="2448145"/>
            </a:xfrm>
            <a:prstGeom prst="rect">
              <a:avLst/>
            </a:prstGeom>
          </p:spPr>
        </p:pic>
        <p:sp>
          <p:nvSpPr>
            <p:cNvPr id="18" name="テキスト ボックス 17">
              <a:extLst>
                <a:ext uri="{FF2B5EF4-FFF2-40B4-BE49-F238E27FC236}">
                  <a16:creationId xmlns:a16="http://schemas.microsoft.com/office/drawing/2014/main" id="{BD6F45D9-F57B-4258-A20D-6789211301A5}"/>
                </a:ext>
              </a:extLst>
            </p:cNvPr>
            <p:cNvSpPr txBox="1"/>
            <p:nvPr/>
          </p:nvSpPr>
          <p:spPr>
            <a:xfrm>
              <a:off x="436097" y="1511245"/>
              <a:ext cx="2062797" cy="25357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ランダムに</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DM</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送付</a:t>
              </a:r>
            </a:p>
          </p:txBody>
        </p:sp>
        <p:sp>
          <p:nvSpPr>
            <p:cNvPr id="20" name="テキスト ボックス 19">
              <a:extLst>
                <a:ext uri="{FF2B5EF4-FFF2-40B4-BE49-F238E27FC236}">
                  <a16:creationId xmlns:a16="http://schemas.microsoft.com/office/drawing/2014/main" id="{05D1EA32-D402-4167-9F88-0FA5CBF70C38}"/>
                </a:ext>
              </a:extLst>
            </p:cNvPr>
            <p:cNvSpPr txBox="1"/>
            <p:nvPr/>
          </p:nvSpPr>
          <p:spPr>
            <a:xfrm>
              <a:off x="2905594" y="1418911"/>
              <a:ext cx="2649318" cy="43798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データ活用</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予測モデルを適用</a:t>
              </a:r>
              <a:endPar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反応確率降順</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に</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DM</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送付</a:t>
              </a:r>
            </a:p>
          </p:txBody>
        </p:sp>
        <p:sp>
          <p:nvSpPr>
            <p:cNvPr id="21" name="矢印: 右 20">
              <a:extLst>
                <a:ext uri="{FF2B5EF4-FFF2-40B4-BE49-F238E27FC236}">
                  <a16:creationId xmlns:a16="http://schemas.microsoft.com/office/drawing/2014/main" id="{69B186C2-2E49-4375-B22B-FEE72DD4DAAC}"/>
                </a:ext>
              </a:extLst>
            </p:cNvPr>
            <p:cNvSpPr/>
            <p:nvPr/>
          </p:nvSpPr>
          <p:spPr>
            <a:xfrm>
              <a:off x="2556943" y="1483016"/>
              <a:ext cx="259031" cy="343949"/>
            </a:xfrm>
            <a:prstGeom prst="rightArrow">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marR="0" lvl="0" indent="-904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ja-JP" altLang="en-US" b="0" i="0" u="none" strike="noStrike" kern="1200" cap="none" spc="0" normalizeH="0" baseline="0" noProof="0">
                <a:ln>
                  <a:noFill/>
                </a:ln>
                <a:solidFill>
                  <a:srgbClr val="000000"/>
                </a:solidFill>
                <a:effectLst/>
                <a:uLnTx/>
                <a:uFillTx/>
                <a:latin typeface="Meiryo UI"/>
                <a:ea typeface="Meiryo UI"/>
                <a:cs typeface="+mn-cs"/>
              </a:endParaRPr>
            </a:p>
          </p:txBody>
        </p:sp>
      </p:grpSp>
    </p:spTree>
    <p:extLst>
      <p:ext uri="{BB962C8B-B14F-4D97-AF65-F5344CB8AC3E}">
        <p14:creationId xmlns:p14="http://schemas.microsoft.com/office/powerpoint/2010/main" val="3642128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40</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事例②</a:t>
            </a:r>
            <a:r>
              <a:rPr lang="en-US" altLang="ja-JP" dirty="0"/>
              <a:t>】</a:t>
            </a:r>
            <a:r>
              <a:rPr lang="ja-JP" altLang="en-US" dirty="0"/>
              <a:t>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3323987"/>
          </a:xfrm>
          <a:prstGeom prst="rect">
            <a:avLst/>
          </a:prstGeom>
          <a:noFill/>
        </p:spPr>
        <p:txBody>
          <a:bodyPr wrap="square" rtlCol="0">
            <a:spAutoFit/>
          </a:bodyPr>
          <a:lstStyle/>
          <a:p>
            <a:pPr marL="285750" lvl="0" indent="-285750" fontAlgn="base">
              <a:spcBef>
                <a:spcPct val="0"/>
              </a:spcBef>
              <a:spcAft>
                <a:spcPct val="0"/>
              </a:spcAft>
              <a:buFont typeface="Wingdings" panose="05000000000000000000" pitchFamily="2" charset="2"/>
              <a:buChar char="n"/>
              <a:defRPr/>
            </a:pPr>
            <a:r>
              <a:rPr lang="ja-JP" altLang="en-US" sz="1400" dirty="0">
                <a:solidFill>
                  <a:srgbClr val="000000"/>
                </a:solidFill>
                <a:latin typeface="Meiryo UI" pitchFamily="50" charset="-128"/>
                <a:ea typeface="Meiryo UI" pitchFamily="50" charset="-128"/>
                <a:cs typeface="Meiryo UI" pitchFamily="50" charset="-128"/>
              </a:rPr>
              <a:t>過去</a:t>
            </a:r>
            <a:r>
              <a:rPr lang="en-US" altLang="ja-JP" sz="1400" dirty="0">
                <a:solidFill>
                  <a:srgbClr val="000000"/>
                </a:solidFill>
                <a:latin typeface="Meiryo UI" pitchFamily="50" charset="-128"/>
                <a:ea typeface="Meiryo UI" pitchFamily="50" charset="-128"/>
                <a:cs typeface="Meiryo UI" pitchFamily="50" charset="-128"/>
              </a:rPr>
              <a:t>2</a:t>
            </a:r>
            <a:r>
              <a:rPr lang="ja-JP" altLang="en-US" sz="1400" dirty="0">
                <a:solidFill>
                  <a:srgbClr val="000000"/>
                </a:solidFill>
                <a:latin typeface="Meiryo UI" pitchFamily="50" charset="-128"/>
                <a:ea typeface="Meiryo UI" pitchFamily="50" charset="-128"/>
                <a:cs typeface="Meiryo UI" pitchFamily="50" charset="-128"/>
              </a:rPr>
              <a:t>年間の購買者</a:t>
            </a:r>
            <a:r>
              <a:rPr lang="en-US" altLang="ja-JP" sz="1400" dirty="0">
                <a:solidFill>
                  <a:srgbClr val="000000"/>
                </a:solidFill>
                <a:latin typeface="Meiryo UI" pitchFamily="50" charset="-128"/>
                <a:ea typeface="Meiryo UI" pitchFamily="50" charset="-128"/>
                <a:cs typeface="Meiryo UI" pitchFamily="50" charset="-128"/>
              </a:rPr>
              <a:t>&amp;</a:t>
            </a:r>
            <a:r>
              <a:rPr lang="ja-JP" altLang="en-US" sz="1400" dirty="0">
                <a:solidFill>
                  <a:srgbClr val="000000"/>
                </a:solidFill>
                <a:latin typeface="Meiryo UI" pitchFamily="50" charset="-128"/>
                <a:ea typeface="Meiryo UI" pitchFamily="50" charset="-128"/>
                <a:cs typeface="Meiryo UI" pitchFamily="50" charset="-128"/>
              </a:rPr>
              <a:t>非購買者データ（見込顧客）を全量用意</a:t>
            </a:r>
            <a:endParaRPr lang="en-US" altLang="ja-JP" sz="1400" dirty="0">
              <a:solidFill>
                <a:srgbClr val="000000"/>
              </a:solidFill>
              <a:latin typeface="Meiryo UI" pitchFamily="50" charset="-128"/>
              <a:ea typeface="Meiryo UI" pitchFamily="50" charset="-128"/>
              <a:cs typeface="Meiryo UI" pitchFamily="50" charset="-128"/>
            </a:endParaRPr>
          </a:p>
          <a:p>
            <a:pPr lvl="0" fontAlgn="base">
              <a:spcBef>
                <a:spcPct val="0"/>
              </a:spcBef>
              <a:spcAft>
                <a:spcPct val="0"/>
              </a:spcAft>
              <a:defRPr/>
            </a:pPr>
            <a:r>
              <a:rPr lang="ja-JP" altLang="en-US" sz="1400" dirty="0">
                <a:solidFill>
                  <a:srgbClr val="000000"/>
                </a:solidFill>
                <a:latin typeface="Meiryo UI" pitchFamily="50" charset="-128"/>
                <a:ea typeface="Meiryo UI" pitchFamily="50" charset="-128"/>
                <a:cs typeface="Meiryo UI" pitchFamily="50" charset="-128"/>
              </a:rPr>
              <a:t> → 購買者</a:t>
            </a:r>
            <a:r>
              <a:rPr lang="en-US" altLang="ja-JP" sz="1400" dirty="0">
                <a:solidFill>
                  <a:srgbClr val="000000"/>
                </a:solidFill>
                <a:latin typeface="Meiryo UI" pitchFamily="50" charset="-128"/>
                <a:ea typeface="Meiryo UI" pitchFamily="50" charset="-128"/>
                <a:cs typeface="Meiryo UI" pitchFamily="50" charset="-128"/>
              </a:rPr>
              <a:t>/</a:t>
            </a:r>
            <a:r>
              <a:rPr lang="ja-JP" altLang="en-US" sz="1400" dirty="0">
                <a:solidFill>
                  <a:srgbClr val="000000"/>
                </a:solidFill>
                <a:latin typeface="Meiryo UI" pitchFamily="50" charset="-128"/>
                <a:ea typeface="Meiryo UI" pitchFamily="50" charset="-128"/>
                <a:cs typeface="Meiryo UI" pitchFamily="50" charset="-128"/>
              </a:rPr>
              <a:t>非購買者共に同じ属性データがそろっていることが条件</a:t>
            </a:r>
            <a:endParaRPr lang="en-US" altLang="ja-JP" sz="1400" dirty="0">
              <a:solidFill>
                <a:srgbClr val="000000"/>
              </a:solidFill>
              <a:latin typeface="Meiryo UI" pitchFamily="50" charset="-128"/>
              <a:ea typeface="Meiryo UI" pitchFamily="50" charset="-128"/>
              <a:cs typeface="Meiryo UI" pitchFamily="50" charset="-128"/>
            </a:endParaRPr>
          </a:p>
          <a:p>
            <a:pPr lvl="0" fontAlgn="base">
              <a:spcBef>
                <a:spcPct val="0"/>
              </a:spcBef>
              <a:spcAft>
                <a:spcPct val="0"/>
              </a:spcAft>
              <a:defRPr/>
            </a:pPr>
            <a:r>
              <a:rPr lang="ja-JP" altLang="en-US" sz="1400" dirty="0">
                <a:solidFill>
                  <a:srgbClr val="000000"/>
                </a:solidFill>
                <a:latin typeface="Meiryo UI" pitchFamily="50" charset="-128"/>
                <a:ea typeface="Meiryo UI" pitchFamily="50" charset="-128"/>
                <a:cs typeface="Meiryo UI" pitchFamily="50" charset="-128"/>
              </a:rPr>
              <a:t> → データは学習用</a:t>
            </a:r>
            <a:r>
              <a:rPr lang="en-US" altLang="ja-JP" sz="1400" dirty="0">
                <a:solidFill>
                  <a:srgbClr val="000000"/>
                </a:solidFill>
                <a:latin typeface="Meiryo UI" pitchFamily="50" charset="-128"/>
                <a:ea typeface="Meiryo UI" pitchFamily="50" charset="-128"/>
                <a:cs typeface="Meiryo UI" pitchFamily="50" charset="-128"/>
              </a:rPr>
              <a:t>/</a:t>
            </a:r>
            <a:r>
              <a:rPr lang="ja-JP" altLang="en-US" sz="1400" dirty="0">
                <a:solidFill>
                  <a:srgbClr val="000000"/>
                </a:solidFill>
                <a:latin typeface="Meiryo UI" pitchFamily="50" charset="-128"/>
                <a:ea typeface="Meiryo UI" pitchFamily="50" charset="-128"/>
                <a:cs typeface="Meiryo UI" pitchFamily="50" charset="-128"/>
              </a:rPr>
              <a:t>検証用等のモデル開発に必要な状態に分割できることも条件</a:t>
            </a:r>
            <a:endParaRPr lang="en-US" altLang="ja-JP" sz="1400" dirty="0">
              <a:solidFill>
                <a:srgbClr val="000000"/>
              </a:solidFill>
              <a:latin typeface="Meiryo UI" pitchFamily="50" charset="-128"/>
              <a:ea typeface="Meiryo UI" pitchFamily="50" charset="-128"/>
              <a:cs typeface="Meiryo UI" pitchFamily="50" charset="-128"/>
            </a:endParaRPr>
          </a:p>
          <a:p>
            <a:pPr lvl="0" fontAlgn="base">
              <a:spcBef>
                <a:spcPct val="0"/>
              </a:spcBef>
              <a:spcAft>
                <a:spcPct val="0"/>
              </a:spcAft>
              <a:defRPr/>
            </a:pPr>
            <a:endParaRPr lang="en-US" altLang="ja-JP" sz="1400" dirty="0">
              <a:solidFill>
                <a:srgbClr val="000000"/>
              </a:solidFill>
              <a:latin typeface="Meiryo UI" pitchFamily="50" charset="-128"/>
              <a:ea typeface="Meiryo UI" pitchFamily="50" charset="-128"/>
              <a:cs typeface="Meiryo UI" pitchFamily="50" charset="-128"/>
            </a:endParaRPr>
          </a:p>
          <a:p>
            <a:pPr marL="285750" lvl="0" indent="-285750" fontAlgn="base">
              <a:spcBef>
                <a:spcPct val="0"/>
              </a:spcBef>
              <a:spcAft>
                <a:spcPct val="0"/>
              </a:spcAft>
              <a:buFont typeface="Wingdings" panose="05000000000000000000" pitchFamily="2" charset="2"/>
              <a:buChar char="n"/>
              <a:defRPr/>
            </a:pPr>
            <a:r>
              <a:rPr lang="ja-JP" altLang="en-US" sz="1400" dirty="0">
                <a:solidFill>
                  <a:srgbClr val="000000"/>
                </a:solidFill>
                <a:latin typeface="Meiryo UI" pitchFamily="50" charset="-128"/>
                <a:ea typeface="Meiryo UI" pitchFamily="50" charset="-128"/>
                <a:cs typeface="Meiryo UI" pitchFamily="50" charset="-128"/>
              </a:rPr>
              <a:t>購買者を正解とし、ロジスティック回帰等予測モデルを開発</a:t>
            </a:r>
            <a:endParaRPr lang="en-US" altLang="ja-JP" sz="1400" dirty="0">
              <a:solidFill>
                <a:srgbClr val="000000"/>
              </a:solidFill>
              <a:latin typeface="Meiryo UI" pitchFamily="50" charset="-128"/>
              <a:ea typeface="Meiryo UI" pitchFamily="50" charset="-128"/>
              <a:cs typeface="Meiryo UI" pitchFamily="50" charset="-128"/>
            </a:endParaRPr>
          </a:p>
          <a:p>
            <a:pPr lvl="0" fontAlgn="base">
              <a:spcBef>
                <a:spcPct val="0"/>
              </a:spcBef>
              <a:spcAft>
                <a:spcPct val="0"/>
              </a:spcAft>
              <a:defRPr/>
            </a:pPr>
            <a:r>
              <a:rPr lang="ja-JP" altLang="en-US" sz="1400" dirty="0">
                <a:solidFill>
                  <a:srgbClr val="000000"/>
                </a:solidFill>
                <a:latin typeface="Meiryo UI" pitchFamily="50" charset="-128"/>
                <a:ea typeface="Meiryo UI" pitchFamily="50" charset="-128"/>
                <a:cs typeface="Meiryo UI" pitchFamily="50" charset="-128"/>
              </a:rPr>
              <a:t> → 交差検証を行いながらモデルをブラッシュアップ。ターゲットとなる精度を目指す</a:t>
            </a:r>
            <a:endParaRPr lang="en-US" altLang="ja-JP" sz="1400" dirty="0">
              <a:solidFill>
                <a:srgbClr val="000000"/>
              </a:solidFill>
              <a:latin typeface="Meiryo UI" pitchFamily="50" charset="-128"/>
              <a:ea typeface="Meiryo UI" pitchFamily="50" charset="-128"/>
              <a:cs typeface="Meiryo UI" pitchFamily="50" charset="-128"/>
            </a:endParaRPr>
          </a:p>
          <a:p>
            <a:pPr lvl="0" fontAlgn="base">
              <a:spcBef>
                <a:spcPct val="0"/>
              </a:spcBef>
              <a:spcAft>
                <a:spcPct val="0"/>
              </a:spcAft>
              <a:defRPr/>
            </a:pPr>
            <a:endParaRPr lang="en-US" altLang="ja-JP" sz="1400" dirty="0">
              <a:solidFill>
                <a:srgbClr val="000000"/>
              </a:solidFill>
              <a:latin typeface="Meiryo UI" pitchFamily="50" charset="-128"/>
              <a:ea typeface="Meiryo UI" pitchFamily="50" charset="-128"/>
              <a:cs typeface="Meiryo UI" pitchFamily="50" charset="-128"/>
            </a:endParaRPr>
          </a:p>
          <a:p>
            <a:pPr marL="285750" lvl="0" indent="-285750" fontAlgn="base">
              <a:spcBef>
                <a:spcPct val="0"/>
              </a:spcBef>
              <a:spcAft>
                <a:spcPct val="0"/>
              </a:spcAft>
              <a:buFont typeface="Wingdings" panose="05000000000000000000" pitchFamily="2" charset="2"/>
              <a:buChar char="n"/>
              <a:defRPr/>
            </a:pPr>
            <a:r>
              <a:rPr lang="ja-JP" altLang="en-US" sz="1400" dirty="0">
                <a:solidFill>
                  <a:srgbClr val="000000"/>
                </a:solidFill>
                <a:latin typeface="Meiryo UI" pitchFamily="50" charset="-128"/>
                <a:ea typeface="Meiryo UI" pitchFamily="50" charset="-128"/>
                <a:cs typeface="Meiryo UI" pitchFamily="50" charset="-128"/>
              </a:rPr>
              <a:t>実際の</a:t>
            </a:r>
            <a:r>
              <a:rPr lang="en-US" altLang="ja-JP" sz="1400" dirty="0">
                <a:solidFill>
                  <a:srgbClr val="000000"/>
                </a:solidFill>
                <a:latin typeface="Meiryo UI" pitchFamily="50" charset="-128"/>
                <a:ea typeface="Meiryo UI" pitchFamily="50" charset="-128"/>
                <a:cs typeface="Meiryo UI" pitchFamily="50" charset="-128"/>
              </a:rPr>
              <a:t>DM</a:t>
            </a:r>
            <a:r>
              <a:rPr lang="ja-JP" altLang="en-US" sz="1400" dirty="0">
                <a:solidFill>
                  <a:srgbClr val="000000"/>
                </a:solidFill>
                <a:latin typeface="Meiryo UI" pitchFamily="50" charset="-128"/>
                <a:ea typeface="Meiryo UI" pitchFamily="50" charset="-128"/>
                <a:cs typeface="Meiryo UI" pitchFamily="50" charset="-128"/>
              </a:rPr>
              <a:t>でテスト</a:t>
            </a:r>
            <a:endParaRPr lang="en-US" altLang="ja-JP" sz="1400" dirty="0">
              <a:solidFill>
                <a:srgbClr val="000000"/>
              </a:solidFill>
              <a:latin typeface="Meiryo UI" pitchFamily="50" charset="-128"/>
              <a:ea typeface="Meiryo UI" pitchFamily="50" charset="-128"/>
              <a:cs typeface="Meiryo UI" pitchFamily="50" charset="-128"/>
            </a:endParaRPr>
          </a:p>
          <a:p>
            <a:pPr lvl="0" fontAlgn="base">
              <a:spcBef>
                <a:spcPct val="0"/>
              </a:spcBef>
              <a:spcAft>
                <a:spcPct val="0"/>
              </a:spcAft>
              <a:defRPr/>
            </a:pPr>
            <a:r>
              <a:rPr lang="ja-JP" altLang="en-US" sz="1400" dirty="0">
                <a:solidFill>
                  <a:srgbClr val="000000"/>
                </a:solidFill>
                <a:latin typeface="Meiryo UI" pitchFamily="50" charset="-128"/>
                <a:ea typeface="Meiryo UI" pitchFamily="50" charset="-128"/>
                <a:cs typeface="Meiryo UI" pitchFamily="50" charset="-128"/>
              </a:rPr>
              <a:t> → 保有リストへ予測モデルを用いてスコアリング</a:t>
            </a:r>
            <a:endParaRPr lang="en-US" altLang="ja-JP" sz="1400" dirty="0">
              <a:solidFill>
                <a:srgbClr val="000000"/>
              </a:solidFill>
              <a:latin typeface="Meiryo UI" pitchFamily="50" charset="-128"/>
              <a:ea typeface="Meiryo UI" pitchFamily="50" charset="-128"/>
              <a:cs typeface="Meiryo UI" pitchFamily="50" charset="-128"/>
            </a:endParaRPr>
          </a:p>
          <a:p>
            <a:pPr lvl="0" fontAlgn="base">
              <a:spcBef>
                <a:spcPct val="0"/>
              </a:spcBef>
              <a:spcAft>
                <a:spcPct val="0"/>
              </a:spcAft>
              <a:defRPr/>
            </a:pPr>
            <a:r>
              <a:rPr lang="ja-JP" altLang="en-US" sz="1400" dirty="0">
                <a:solidFill>
                  <a:srgbClr val="000000"/>
                </a:solidFill>
                <a:latin typeface="Meiryo UI" pitchFamily="50" charset="-128"/>
                <a:ea typeface="Meiryo UI" pitchFamily="50" charset="-128"/>
                <a:cs typeface="Meiryo UI" pitchFamily="50" charset="-128"/>
              </a:rPr>
              <a:t> → スコアリング済みリストからランダム</a:t>
            </a:r>
            <a:r>
              <a:rPr lang="en-US" altLang="ja-JP" sz="1400" dirty="0">
                <a:solidFill>
                  <a:srgbClr val="000000"/>
                </a:solidFill>
                <a:latin typeface="Meiryo UI" pitchFamily="50" charset="-128"/>
                <a:ea typeface="Meiryo UI" pitchFamily="50" charset="-128"/>
                <a:cs typeface="Meiryo UI" pitchFamily="50" charset="-128"/>
              </a:rPr>
              <a:t>25%</a:t>
            </a:r>
            <a:r>
              <a:rPr lang="ja-JP" altLang="en-US" sz="1400" dirty="0">
                <a:solidFill>
                  <a:srgbClr val="000000"/>
                </a:solidFill>
                <a:latin typeface="Meiryo UI" pitchFamily="50" charset="-128"/>
                <a:ea typeface="Meiryo UI" pitchFamily="50" charset="-128"/>
                <a:cs typeface="Meiryo UI" pitchFamily="50" charset="-128"/>
              </a:rPr>
              <a:t>を抽出、残りのリストより、スコア上位より</a:t>
            </a:r>
            <a:r>
              <a:rPr lang="en-US" altLang="ja-JP" sz="1400" dirty="0">
                <a:solidFill>
                  <a:srgbClr val="000000"/>
                </a:solidFill>
                <a:latin typeface="Meiryo UI" pitchFamily="50" charset="-128"/>
                <a:ea typeface="Meiryo UI" pitchFamily="50" charset="-128"/>
                <a:cs typeface="Meiryo UI" pitchFamily="50" charset="-128"/>
              </a:rPr>
              <a:t>25%</a:t>
            </a:r>
            <a:r>
              <a:rPr lang="ja-JP" altLang="en-US" sz="1400" dirty="0">
                <a:solidFill>
                  <a:srgbClr val="000000"/>
                </a:solidFill>
                <a:latin typeface="Meiryo UI" pitchFamily="50" charset="-128"/>
                <a:ea typeface="Meiryo UI" pitchFamily="50" charset="-128"/>
                <a:cs typeface="Meiryo UI" pitchFamily="50" charset="-128"/>
              </a:rPr>
              <a:t>を抽出し、</a:t>
            </a:r>
            <a:r>
              <a:rPr lang="en-US" altLang="ja-JP" sz="1400" dirty="0">
                <a:solidFill>
                  <a:srgbClr val="000000"/>
                </a:solidFill>
                <a:latin typeface="Meiryo UI" pitchFamily="50" charset="-128"/>
                <a:ea typeface="Meiryo UI" pitchFamily="50" charset="-128"/>
                <a:cs typeface="Meiryo UI" pitchFamily="50" charset="-128"/>
              </a:rPr>
              <a:t>DM</a:t>
            </a:r>
            <a:r>
              <a:rPr lang="ja-JP" altLang="en-US" sz="1400" dirty="0">
                <a:solidFill>
                  <a:srgbClr val="000000"/>
                </a:solidFill>
                <a:latin typeface="Meiryo UI" pitchFamily="50" charset="-128"/>
                <a:ea typeface="Meiryo UI" pitchFamily="50" charset="-128"/>
                <a:cs typeface="Meiryo UI" pitchFamily="50" charset="-128"/>
              </a:rPr>
              <a:t>送付して結果を検証</a:t>
            </a:r>
            <a:endParaRPr lang="en-US" altLang="ja-JP" sz="1400" dirty="0">
              <a:solidFill>
                <a:srgbClr val="000000"/>
              </a:solidFill>
              <a:latin typeface="Meiryo UI" pitchFamily="50" charset="-128"/>
              <a:ea typeface="Meiryo UI" pitchFamily="50" charset="-128"/>
              <a:cs typeface="Meiryo UI" pitchFamily="50" charset="-128"/>
            </a:endParaRPr>
          </a:p>
          <a:p>
            <a:pPr marL="285750" indent="-285750" defTabSz="457200">
              <a:buFont typeface="Wingdings" panose="05000000000000000000" pitchFamily="2" charset="2"/>
              <a:buChar char="n"/>
            </a:pP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22" name="正方形/長方形 21">
            <a:extLst>
              <a:ext uri="{FF2B5EF4-FFF2-40B4-BE49-F238E27FC236}">
                <a16:creationId xmlns:a16="http://schemas.microsoft.com/office/drawing/2014/main" id="{F3E99E04-0EE3-446B-B881-55A16F9DE89B}"/>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9D2ECB67-3894-4703-906D-43643C939891}"/>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項目詳細</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9118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41</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a:t>
            </a:r>
            <a:r>
              <a:rPr lang="en-US" altLang="ja-JP" dirty="0"/>
              <a:t>【</a:t>
            </a:r>
            <a:r>
              <a:rPr lang="ja-JP" altLang="en-US" dirty="0"/>
              <a:t>事例②</a:t>
            </a:r>
            <a:r>
              <a:rPr lang="en-US" altLang="ja-JP" dirty="0"/>
              <a:t>】</a:t>
            </a:r>
            <a:r>
              <a:rPr lang="ja-JP" altLang="en-US" dirty="0"/>
              <a:t>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lang="ja-JP" altLang="en-US" sz="1400" kern="100" dirty="0">
                <a:solidFill>
                  <a:schemeClr val="tx1"/>
                </a:solidFill>
                <a:latin typeface="Meiryo UI" panose="020B0604030504040204" pitchFamily="50" charset="-128"/>
                <a:ea typeface="Meiryo UI" panose="020B0604030504040204" pitchFamily="50" charset="-128"/>
              </a:rPr>
              <a:t>分析会社選定</a:t>
            </a:r>
            <a:endParaRPr lang="en-US" altLang="ja-JP" sz="1400" kern="100"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16" name="正方形/長方形 15">
            <a:extLst>
              <a:ext uri="{FF2B5EF4-FFF2-40B4-BE49-F238E27FC236}">
                <a16:creationId xmlns:a16="http://schemas.microsoft.com/office/drawing/2014/main" id="{F068E290-E4F7-423A-83B2-18FAEA7A8F31}"/>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12912826-8413-4C1D-A05F-8058F288255F}"/>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必要リソース</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9267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4</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#2-</a:t>
            </a:r>
            <a:r>
              <a:rPr lang="ja-JP" altLang="en-US" dirty="0"/>
              <a:t>可視化</a:t>
            </a:r>
            <a:r>
              <a:rPr lang="en-US" altLang="ja-JP" dirty="0"/>
              <a:t>/</a:t>
            </a:r>
            <a:r>
              <a:rPr lang="ja-JP" altLang="en-US" dirty="0"/>
              <a:t>分析対象データ</a:t>
            </a:r>
            <a:endParaRPr kumimoji="1" lang="ja-JP" altLang="en-US" dirty="0"/>
          </a:p>
        </p:txBody>
      </p:sp>
      <p:sp>
        <p:nvSpPr>
          <p:cNvPr id="27" name="正方形/長方形 26">
            <a:extLst>
              <a:ext uri="{FF2B5EF4-FFF2-40B4-BE49-F238E27FC236}">
                <a16:creationId xmlns:a16="http://schemas.microsoft.com/office/drawing/2014/main" id="{06E8FC2B-3073-4175-8BAD-F4CC7A98F791}"/>
              </a:ext>
            </a:extLst>
          </p:cNvPr>
          <p:cNvSpPr/>
          <p:nvPr/>
        </p:nvSpPr>
        <p:spPr>
          <a:xfrm>
            <a:off x="125836" y="620688"/>
            <a:ext cx="9651700"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分析対象データ</a:t>
            </a: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graphicFrame>
        <p:nvGraphicFramePr>
          <p:cNvPr id="28" name="表 8">
            <a:extLst>
              <a:ext uri="{FF2B5EF4-FFF2-40B4-BE49-F238E27FC236}">
                <a16:creationId xmlns:a16="http://schemas.microsoft.com/office/drawing/2014/main" id="{AF2E3D59-6150-4A2C-B69A-078F67EBD144}"/>
              </a:ext>
            </a:extLst>
          </p:cNvPr>
          <p:cNvGraphicFramePr>
            <a:graphicFrameLocks noGrp="1"/>
          </p:cNvGraphicFramePr>
          <p:nvPr>
            <p:extLst>
              <p:ext uri="{D42A27DB-BD31-4B8C-83A1-F6EECF244321}">
                <p14:modId xmlns:p14="http://schemas.microsoft.com/office/powerpoint/2010/main" val="3406556947"/>
              </p:ext>
            </p:extLst>
          </p:nvPr>
        </p:nvGraphicFramePr>
        <p:xfrm>
          <a:off x="125835" y="1001075"/>
          <a:ext cx="9649073" cy="5141244"/>
        </p:xfrm>
        <a:graphic>
          <a:graphicData uri="http://schemas.openxmlformats.org/drawingml/2006/table">
            <a:tbl>
              <a:tblPr firstRow="1" bandRow="1"/>
              <a:tblGrid>
                <a:gridCol w="1386504">
                  <a:extLst>
                    <a:ext uri="{9D8B030D-6E8A-4147-A177-3AD203B41FA5}">
                      <a16:colId xmlns:a16="http://schemas.microsoft.com/office/drawing/2014/main" val="4132394758"/>
                    </a:ext>
                  </a:extLst>
                </a:gridCol>
                <a:gridCol w="1345070">
                  <a:extLst>
                    <a:ext uri="{9D8B030D-6E8A-4147-A177-3AD203B41FA5}">
                      <a16:colId xmlns:a16="http://schemas.microsoft.com/office/drawing/2014/main" val="138210567"/>
                    </a:ext>
                  </a:extLst>
                </a:gridCol>
                <a:gridCol w="1345070">
                  <a:extLst>
                    <a:ext uri="{9D8B030D-6E8A-4147-A177-3AD203B41FA5}">
                      <a16:colId xmlns:a16="http://schemas.microsoft.com/office/drawing/2014/main" val="804469923"/>
                    </a:ext>
                  </a:extLst>
                </a:gridCol>
                <a:gridCol w="1516997">
                  <a:extLst>
                    <a:ext uri="{9D8B030D-6E8A-4147-A177-3AD203B41FA5}">
                      <a16:colId xmlns:a16="http://schemas.microsoft.com/office/drawing/2014/main" val="3810319031"/>
                    </a:ext>
                  </a:extLst>
                </a:gridCol>
                <a:gridCol w="1830507">
                  <a:extLst>
                    <a:ext uri="{9D8B030D-6E8A-4147-A177-3AD203B41FA5}">
                      <a16:colId xmlns:a16="http://schemas.microsoft.com/office/drawing/2014/main" val="2474820412"/>
                    </a:ext>
                  </a:extLst>
                </a:gridCol>
                <a:gridCol w="2224925">
                  <a:extLst>
                    <a:ext uri="{9D8B030D-6E8A-4147-A177-3AD203B41FA5}">
                      <a16:colId xmlns:a16="http://schemas.microsoft.com/office/drawing/2014/main" val="317767956"/>
                    </a:ext>
                  </a:extLst>
                </a:gridCol>
              </a:tblGrid>
              <a:tr h="563736">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対象データ</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200" b="0" dirty="0">
                          <a:solidFill>
                            <a:schemeClr val="bg1"/>
                          </a:solidFill>
                          <a:latin typeface="Meiryo UI" panose="020B0604030504040204" pitchFamily="50" charset="-128"/>
                          <a:ea typeface="Meiryo UI" panose="020B0604030504040204" pitchFamily="50" charset="-128"/>
                        </a:rPr>
                        <a:t>インプットデータ名称</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既存</a:t>
                      </a:r>
                      <a:r>
                        <a:rPr kumimoji="1" lang="en-US" altLang="ja-JP" sz="1400" dirty="0">
                          <a:solidFill>
                            <a:schemeClr val="bg1"/>
                          </a:solidFill>
                          <a:latin typeface="Meiryo UI" panose="020B0604030504040204" pitchFamily="50" charset="-128"/>
                          <a:ea typeface="Meiryo UI" panose="020B0604030504040204" pitchFamily="50" charset="-128"/>
                        </a:rPr>
                        <a:t>or</a:t>
                      </a:r>
                      <a:r>
                        <a:rPr kumimoji="1" lang="ja-JP" altLang="en-US" sz="1400" dirty="0">
                          <a:solidFill>
                            <a:schemeClr val="bg1"/>
                          </a:solidFill>
                          <a:latin typeface="Meiryo UI" panose="020B0604030504040204" pitchFamily="50" charset="-128"/>
                          <a:ea typeface="Meiryo UI" panose="020B0604030504040204" pitchFamily="50" charset="-128"/>
                        </a:rPr>
                        <a:t>新規</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既存データか、新規に収集が必要か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データ取得元</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保持システム名</a:t>
                      </a:r>
                      <a:br>
                        <a:rPr kumimoji="1" lang="en-US" altLang="ja-JP" sz="1100" b="0" dirty="0">
                          <a:solidFill>
                            <a:schemeClr val="bg1"/>
                          </a:solidFill>
                          <a:latin typeface="Meiryo UI" panose="020B0604030504040204" pitchFamily="50" charset="-128"/>
                          <a:ea typeface="Meiryo UI" panose="020B0604030504040204" pitchFamily="50" charset="-128"/>
                        </a:rPr>
                      </a:br>
                      <a:r>
                        <a:rPr kumimoji="1" lang="en-US" altLang="ja-JP" sz="1100" b="0" dirty="0">
                          <a:solidFill>
                            <a:schemeClr val="bg1"/>
                          </a:solidFill>
                          <a:latin typeface="Meiryo UI" panose="020B0604030504040204" pitchFamily="50" charset="-128"/>
                          <a:ea typeface="Meiryo UI" panose="020B0604030504040204" pitchFamily="50" charset="-128"/>
                        </a:rPr>
                        <a:t>Excel</a:t>
                      </a:r>
                      <a:r>
                        <a:rPr kumimoji="1" lang="ja-JP" altLang="en-US" sz="1100" b="0" dirty="0">
                          <a:solidFill>
                            <a:schemeClr val="bg1"/>
                          </a:solidFill>
                          <a:latin typeface="Meiryo UI" panose="020B0604030504040204" pitchFamily="50" charset="-128"/>
                          <a:ea typeface="Meiryo UI" panose="020B0604030504040204" pitchFamily="50" charset="-128"/>
                        </a:rPr>
                        <a:t>ファイル名など</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情報所有者</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誰がその情報を持っているか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データの状態</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データ量は充足するか</a:t>
                      </a:r>
                      <a:br>
                        <a:rPr kumimoji="1" lang="en-US" altLang="ja-JP" sz="1100" b="0" dirty="0">
                          <a:solidFill>
                            <a:schemeClr val="bg1"/>
                          </a:solidFill>
                          <a:latin typeface="Meiryo UI" panose="020B0604030504040204" pitchFamily="50" charset="-128"/>
                          <a:ea typeface="Meiryo UI" panose="020B0604030504040204" pitchFamily="50" charset="-128"/>
                        </a:rPr>
                      </a:br>
                      <a:r>
                        <a:rPr kumimoji="1" lang="ja-JP" altLang="en-US" sz="1100" b="0" dirty="0">
                          <a:solidFill>
                            <a:schemeClr val="bg1"/>
                          </a:solidFill>
                          <a:latin typeface="Meiryo UI" panose="020B0604030504040204" pitchFamily="50" charset="-128"/>
                          <a:ea typeface="Meiryo UI" panose="020B0604030504040204" pitchFamily="50" charset="-128"/>
                        </a:rPr>
                        <a:t>データ品質（ばらつきなど）は問題ないか</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395" rtl="0" eaLnBrk="1" latinLnBrk="0" hangingPunct="1">
                        <a:defRPr kumimoji="1" sz="1800" b="1" kern="1200">
                          <a:solidFill>
                            <a:schemeClr val="bg1"/>
                          </a:solidFill>
                          <a:latin typeface="游ゴシック" panose="020F0502020204030204"/>
                        </a:defRPr>
                      </a:lvl1pPr>
                      <a:lvl2pPr marL="457197" algn="l" defTabSz="914395" rtl="0" eaLnBrk="1" latinLnBrk="0" hangingPunct="1">
                        <a:defRPr kumimoji="1" sz="1800" b="1" kern="1200">
                          <a:solidFill>
                            <a:schemeClr val="bg1"/>
                          </a:solidFill>
                          <a:latin typeface="游ゴシック" panose="020F0502020204030204"/>
                        </a:defRPr>
                      </a:lvl2pPr>
                      <a:lvl3pPr marL="914395" algn="l" defTabSz="914395" rtl="0" eaLnBrk="1" latinLnBrk="0" hangingPunct="1">
                        <a:defRPr kumimoji="1" sz="1800" b="1" kern="1200">
                          <a:solidFill>
                            <a:schemeClr val="bg1"/>
                          </a:solidFill>
                          <a:latin typeface="游ゴシック" panose="020F0502020204030204"/>
                        </a:defRPr>
                      </a:lvl3pPr>
                      <a:lvl4pPr marL="1371592" algn="l" defTabSz="914395" rtl="0" eaLnBrk="1" latinLnBrk="0" hangingPunct="1">
                        <a:defRPr kumimoji="1" sz="1800" b="1" kern="1200">
                          <a:solidFill>
                            <a:schemeClr val="bg1"/>
                          </a:solidFill>
                          <a:latin typeface="游ゴシック" panose="020F0502020204030204"/>
                        </a:defRPr>
                      </a:lvl4pPr>
                      <a:lvl5pPr marL="1828789" algn="l" defTabSz="914395" rtl="0" eaLnBrk="1" latinLnBrk="0" hangingPunct="1">
                        <a:defRPr kumimoji="1" sz="1800" b="1" kern="1200">
                          <a:solidFill>
                            <a:schemeClr val="bg1"/>
                          </a:solidFill>
                          <a:latin typeface="游ゴシック" panose="020F0502020204030204"/>
                        </a:defRPr>
                      </a:lvl5pPr>
                      <a:lvl6pPr marL="2285987" algn="l" defTabSz="914395" rtl="0" eaLnBrk="1" latinLnBrk="0" hangingPunct="1">
                        <a:defRPr kumimoji="1" sz="1800" b="1" kern="1200">
                          <a:solidFill>
                            <a:schemeClr val="bg1"/>
                          </a:solidFill>
                          <a:latin typeface="游ゴシック" panose="020F0502020204030204"/>
                        </a:defRPr>
                      </a:lvl6pPr>
                      <a:lvl7pPr marL="2743184" algn="l" defTabSz="914395" rtl="0" eaLnBrk="1" latinLnBrk="0" hangingPunct="1">
                        <a:defRPr kumimoji="1" sz="1800" b="1" kern="1200">
                          <a:solidFill>
                            <a:schemeClr val="bg1"/>
                          </a:solidFill>
                          <a:latin typeface="游ゴシック" panose="020F0502020204030204"/>
                        </a:defRPr>
                      </a:lvl7pPr>
                      <a:lvl8pPr marL="3200381" algn="l" defTabSz="914395" rtl="0" eaLnBrk="1" latinLnBrk="0" hangingPunct="1">
                        <a:defRPr kumimoji="1" sz="1800" b="1" kern="1200">
                          <a:solidFill>
                            <a:schemeClr val="bg1"/>
                          </a:solidFill>
                          <a:latin typeface="游ゴシック" panose="020F0502020204030204"/>
                        </a:defRPr>
                      </a:lvl8pPr>
                      <a:lvl9pPr marL="3657579" algn="l" defTabSz="914395" rtl="0" eaLnBrk="1" latinLnBrk="0" hangingPunct="1">
                        <a:defRPr kumimoji="1" sz="1800" b="1" kern="1200">
                          <a:solidFill>
                            <a:schemeClr val="bg1"/>
                          </a:solidFill>
                          <a:latin typeface="游ゴシック" panose="020F0502020204030204"/>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備考</a:t>
                      </a:r>
                      <a:br>
                        <a:rPr kumimoji="1" lang="en-US" altLang="ja-JP" sz="1400" dirty="0">
                          <a:solidFill>
                            <a:schemeClr val="bg1"/>
                          </a:solidFill>
                          <a:latin typeface="Meiryo UI" panose="020B0604030504040204" pitchFamily="50" charset="-128"/>
                          <a:ea typeface="Meiryo UI" panose="020B0604030504040204" pitchFamily="50" charset="-128"/>
                        </a:rPr>
                      </a:br>
                      <a:r>
                        <a:rPr kumimoji="1" lang="ja-JP" altLang="en-US" sz="1200" b="0" dirty="0">
                          <a:solidFill>
                            <a:schemeClr val="bg1"/>
                          </a:solidFill>
                          <a:latin typeface="Meiryo UI" panose="020B0604030504040204" pitchFamily="50" charset="-128"/>
                          <a:ea typeface="Meiryo UI" panose="020B0604030504040204" pitchFamily="50" charset="-128"/>
                        </a:rPr>
                        <a:t>その他気になる点や制約事項など</a:t>
                      </a:r>
                      <a:endParaRPr kumimoji="1" lang="en-US" altLang="ja-JP" sz="1400" b="0"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87623034"/>
                  </a:ext>
                </a:extLst>
              </a:tr>
              <a:tr h="614838">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44846"/>
                  </a:ext>
                </a:extLst>
              </a:tr>
              <a:tr h="619781">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074713"/>
                  </a:ext>
                </a:extLst>
              </a:tr>
              <a:tr h="619781">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9234986"/>
                  </a:ext>
                </a:extLst>
              </a:tr>
              <a:tr h="619781">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5" rtl="0" eaLnBrk="1" latinLnBrk="0" hangingPunct="1">
                        <a:defRPr kumimoji="1" sz="1800" kern="1200">
                          <a:solidFill>
                            <a:schemeClr val="tx1"/>
                          </a:solidFill>
                          <a:latin typeface="游ゴシック" panose="020F0502020204030204"/>
                        </a:defRPr>
                      </a:lvl1pPr>
                      <a:lvl2pPr marL="457197" algn="l" defTabSz="914395" rtl="0" eaLnBrk="1" latinLnBrk="0" hangingPunct="1">
                        <a:defRPr kumimoji="1" sz="1800" kern="1200">
                          <a:solidFill>
                            <a:schemeClr val="tx1"/>
                          </a:solidFill>
                          <a:latin typeface="游ゴシック" panose="020F0502020204030204"/>
                        </a:defRPr>
                      </a:lvl2pPr>
                      <a:lvl3pPr marL="914395" algn="l" defTabSz="914395" rtl="0" eaLnBrk="1" latinLnBrk="0" hangingPunct="1">
                        <a:defRPr kumimoji="1" sz="1800" kern="1200">
                          <a:solidFill>
                            <a:schemeClr val="tx1"/>
                          </a:solidFill>
                          <a:latin typeface="游ゴシック" panose="020F0502020204030204"/>
                        </a:defRPr>
                      </a:lvl3pPr>
                      <a:lvl4pPr marL="1371592" algn="l" defTabSz="914395" rtl="0" eaLnBrk="1" latinLnBrk="0" hangingPunct="1">
                        <a:defRPr kumimoji="1" sz="1800" kern="1200">
                          <a:solidFill>
                            <a:schemeClr val="tx1"/>
                          </a:solidFill>
                          <a:latin typeface="游ゴシック" panose="020F0502020204030204"/>
                        </a:defRPr>
                      </a:lvl4pPr>
                      <a:lvl5pPr marL="1828789" algn="l" defTabSz="914395" rtl="0" eaLnBrk="1" latinLnBrk="0" hangingPunct="1">
                        <a:defRPr kumimoji="1" sz="1800" kern="1200">
                          <a:solidFill>
                            <a:schemeClr val="tx1"/>
                          </a:solidFill>
                          <a:latin typeface="游ゴシック" panose="020F0502020204030204"/>
                        </a:defRPr>
                      </a:lvl5pPr>
                      <a:lvl6pPr marL="2285987" algn="l" defTabSz="914395" rtl="0" eaLnBrk="1" latinLnBrk="0" hangingPunct="1">
                        <a:defRPr kumimoji="1" sz="1800" kern="1200">
                          <a:solidFill>
                            <a:schemeClr val="tx1"/>
                          </a:solidFill>
                          <a:latin typeface="游ゴシック" panose="020F0502020204030204"/>
                        </a:defRPr>
                      </a:lvl6pPr>
                      <a:lvl7pPr marL="2743184" algn="l" defTabSz="914395" rtl="0" eaLnBrk="1" latinLnBrk="0" hangingPunct="1">
                        <a:defRPr kumimoji="1" sz="1800" kern="1200">
                          <a:solidFill>
                            <a:schemeClr val="tx1"/>
                          </a:solidFill>
                          <a:latin typeface="游ゴシック" panose="020F0502020204030204"/>
                        </a:defRPr>
                      </a:lvl7pPr>
                      <a:lvl8pPr marL="3200381" algn="l" defTabSz="914395" rtl="0" eaLnBrk="1" latinLnBrk="0" hangingPunct="1">
                        <a:defRPr kumimoji="1" sz="1800" kern="1200">
                          <a:solidFill>
                            <a:schemeClr val="tx1"/>
                          </a:solidFill>
                          <a:latin typeface="游ゴシック" panose="020F0502020204030204"/>
                        </a:defRPr>
                      </a:lvl8pPr>
                      <a:lvl9pPr marL="3657579" algn="l" defTabSz="914395" rtl="0" eaLnBrk="1" latinLnBrk="0" hangingPunct="1">
                        <a:defRPr kumimoji="1" sz="1800" kern="1200">
                          <a:solidFill>
                            <a:schemeClr val="tx1"/>
                          </a:solidFill>
                          <a:latin typeface="游ゴシック" panose="020F0502020204030204"/>
                        </a:defRPr>
                      </a:lvl9p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5034813"/>
                  </a:ext>
                </a:extLst>
              </a:tr>
              <a:tr h="619781">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573469"/>
                  </a:ext>
                </a:extLst>
              </a:tr>
              <a:tr h="619781">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200343"/>
                  </a:ext>
                </a:extLst>
              </a:tr>
              <a:tr h="619781">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235701"/>
                  </a:ext>
                </a:extLst>
              </a:tr>
            </a:tbl>
          </a:graphicData>
        </a:graphic>
      </p:graphicFrame>
    </p:spTree>
    <p:extLst>
      <p:ext uri="{BB962C8B-B14F-4D97-AF65-F5344CB8AC3E}">
        <p14:creationId xmlns:p14="http://schemas.microsoft.com/office/powerpoint/2010/main" val="76783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5</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#3-</a:t>
            </a:r>
            <a:r>
              <a:rPr lang="ja-JP" altLang="en-US" dirty="0"/>
              <a:t>業務効果イメージ</a:t>
            </a:r>
            <a:endParaRPr kumimoji="1" lang="ja-JP" altLang="en-US" dirty="0"/>
          </a:p>
        </p:txBody>
      </p:sp>
      <p:sp>
        <p:nvSpPr>
          <p:cNvPr id="15" name="正方形/長方形 14">
            <a:extLst>
              <a:ext uri="{FF2B5EF4-FFF2-40B4-BE49-F238E27FC236}">
                <a16:creationId xmlns:a16="http://schemas.microsoft.com/office/drawing/2014/main" id="{1E1585F9-AA9C-4D44-A5ED-574FF7FAF4D7}"/>
              </a:ext>
            </a:extLst>
          </p:cNvPr>
          <p:cNvSpPr/>
          <p:nvPr/>
        </p:nvSpPr>
        <p:spPr>
          <a:xfrm>
            <a:off x="125836" y="620688"/>
            <a:ext cx="1161757" cy="323456"/>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Before</a:t>
            </a:r>
          </a:p>
        </p:txBody>
      </p:sp>
      <p:sp>
        <p:nvSpPr>
          <p:cNvPr id="16" name="正方形/長方形 15">
            <a:extLst>
              <a:ext uri="{FF2B5EF4-FFF2-40B4-BE49-F238E27FC236}">
                <a16:creationId xmlns:a16="http://schemas.microsoft.com/office/drawing/2014/main" id="{E6E0DF52-7B82-407A-8914-2527E34B37E0}"/>
              </a:ext>
            </a:extLst>
          </p:cNvPr>
          <p:cNvSpPr/>
          <p:nvPr/>
        </p:nvSpPr>
        <p:spPr>
          <a:xfrm>
            <a:off x="125836" y="3717032"/>
            <a:ext cx="1161757" cy="323456"/>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After</a:t>
            </a:r>
          </a:p>
        </p:txBody>
      </p:sp>
      <p:cxnSp>
        <p:nvCxnSpPr>
          <p:cNvPr id="17" name="直線コネクタ 16">
            <a:extLst>
              <a:ext uri="{FF2B5EF4-FFF2-40B4-BE49-F238E27FC236}">
                <a16:creationId xmlns:a16="http://schemas.microsoft.com/office/drawing/2014/main" id="{E6668F57-8D53-4F19-AF3F-ABE019C2F3B7}"/>
              </a:ext>
            </a:extLst>
          </p:cNvPr>
          <p:cNvCxnSpPr>
            <a:cxnSpLocks/>
          </p:cNvCxnSpPr>
          <p:nvPr/>
        </p:nvCxnSpPr>
        <p:spPr>
          <a:xfrm>
            <a:off x="62096" y="3645024"/>
            <a:ext cx="8218312" cy="0"/>
          </a:xfrm>
          <a:prstGeom prst="line">
            <a:avLst/>
          </a:prstGeom>
          <a:noFill/>
          <a:ln w="6350" cap="flat" cmpd="sng" algn="ctr">
            <a:solidFill>
              <a:schemeClr val="accent1">
                <a:lumMod val="75000"/>
              </a:schemeClr>
            </a:solidFill>
            <a:prstDash val="solid"/>
            <a:miter lim="800000"/>
          </a:ln>
          <a:effectLst/>
        </p:spPr>
      </p:cxnSp>
      <p:sp>
        <p:nvSpPr>
          <p:cNvPr id="20" name="フローチャート: 磁気ディスク 19">
            <a:extLst>
              <a:ext uri="{FF2B5EF4-FFF2-40B4-BE49-F238E27FC236}">
                <a16:creationId xmlns:a16="http://schemas.microsoft.com/office/drawing/2014/main" id="{4997D5B9-297F-42F0-BB44-7E5A69FB236E}"/>
              </a:ext>
            </a:extLst>
          </p:cNvPr>
          <p:cNvSpPr/>
          <p:nvPr/>
        </p:nvSpPr>
        <p:spPr>
          <a:xfrm>
            <a:off x="8583120" y="3805217"/>
            <a:ext cx="1047895" cy="638272"/>
          </a:xfrm>
          <a:prstGeom prst="flowChartMagneticDisk">
            <a:avLst/>
          </a:prstGeom>
          <a:solidFill>
            <a:schemeClr val="tx2">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システム名</a:t>
            </a:r>
          </a:p>
        </p:txBody>
      </p:sp>
      <p:sp>
        <p:nvSpPr>
          <p:cNvPr id="21" name="フローチャート: 書類 20">
            <a:extLst>
              <a:ext uri="{FF2B5EF4-FFF2-40B4-BE49-F238E27FC236}">
                <a16:creationId xmlns:a16="http://schemas.microsoft.com/office/drawing/2014/main" id="{C09524BF-EF43-4C1B-B9B0-B56C206C4B19}"/>
              </a:ext>
            </a:extLst>
          </p:cNvPr>
          <p:cNvSpPr/>
          <p:nvPr/>
        </p:nvSpPr>
        <p:spPr>
          <a:xfrm>
            <a:off x="8594219" y="4661631"/>
            <a:ext cx="1047895" cy="796875"/>
          </a:xfrm>
          <a:prstGeom prst="flowChartDocumen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ファイル名</a:t>
            </a:r>
          </a:p>
        </p:txBody>
      </p:sp>
      <p:sp>
        <p:nvSpPr>
          <p:cNvPr id="22" name="正方形/長方形 21">
            <a:extLst>
              <a:ext uri="{FF2B5EF4-FFF2-40B4-BE49-F238E27FC236}">
                <a16:creationId xmlns:a16="http://schemas.microsoft.com/office/drawing/2014/main" id="{E5927B41-9176-492D-867D-EC374C2A9EA4}"/>
              </a:ext>
            </a:extLst>
          </p:cNvPr>
          <p:cNvSpPr/>
          <p:nvPr/>
        </p:nvSpPr>
        <p:spPr>
          <a:xfrm>
            <a:off x="8594219" y="2849981"/>
            <a:ext cx="1036797" cy="74468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作業内容</a:t>
            </a:r>
          </a:p>
        </p:txBody>
      </p:sp>
      <p:sp>
        <p:nvSpPr>
          <p:cNvPr id="23" name="矢印: 右 22">
            <a:extLst>
              <a:ext uri="{FF2B5EF4-FFF2-40B4-BE49-F238E27FC236}">
                <a16:creationId xmlns:a16="http://schemas.microsoft.com/office/drawing/2014/main" id="{29AB3890-8DF5-4EEE-81A7-F00BD72AD381}"/>
              </a:ext>
            </a:extLst>
          </p:cNvPr>
          <p:cNvSpPr/>
          <p:nvPr/>
        </p:nvSpPr>
        <p:spPr>
          <a:xfrm>
            <a:off x="8594218" y="5705765"/>
            <a:ext cx="1047894" cy="326904"/>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24" name="グループ化 23">
            <a:extLst>
              <a:ext uri="{FF2B5EF4-FFF2-40B4-BE49-F238E27FC236}">
                <a16:creationId xmlns:a16="http://schemas.microsoft.com/office/drawing/2014/main" id="{94E48770-D864-453A-AE7A-0BAC1BCD97A1}"/>
              </a:ext>
            </a:extLst>
          </p:cNvPr>
          <p:cNvGrpSpPr/>
          <p:nvPr/>
        </p:nvGrpSpPr>
        <p:grpSpPr>
          <a:xfrm>
            <a:off x="8611463" y="1477919"/>
            <a:ext cx="991955" cy="1207726"/>
            <a:chOff x="10700705" y="823416"/>
            <a:chExt cx="1205332" cy="1207726"/>
          </a:xfrm>
        </p:grpSpPr>
        <p:pic>
          <p:nvPicPr>
            <p:cNvPr id="25" name="図 24">
              <a:extLst>
                <a:ext uri="{FF2B5EF4-FFF2-40B4-BE49-F238E27FC236}">
                  <a16:creationId xmlns:a16="http://schemas.microsoft.com/office/drawing/2014/main" id="{33B49E4D-0DAD-45BE-8760-FB3D4D0C8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5" y="823416"/>
              <a:ext cx="572110" cy="781667"/>
            </a:xfrm>
            <a:prstGeom prst="rect">
              <a:avLst/>
            </a:prstGeom>
          </p:spPr>
        </p:pic>
        <p:sp>
          <p:nvSpPr>
            <p:cNvPr id="26" name="四角形: 角を丸くする 47">
              <a:extLst>
                <a:ext uri="{FF2B5EF4-FFF2-40B4-BE49-F238E27FC236}">
                  <a16:creationId xmlns:a16="http://schemas.microsoft.com/office/drawing/2014/main" id="{6BE26677-B55F-4449-B956-CB6DA35E151C}"/>
                </a:ext>
              </a:extLst>
            </p:cNvPr>
            <p:cNvSpPr/>
            <p:nvPr/>
          </p:nvSpPr>
          <p:spPr>
            <a:xfrm>
              <a:off x="10700705" y="1618067"/>
              <a:ext cx="1205332" cy="413075"/>
            </a:xfrm>
            <a:prstGeom prst="roundRect">
              <a:avLst/>
            </a:prstGeom>
            <a:no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作業者</a:t>
              </a:r>
            </a:p>
          </p:txBody>
        </p:sp>
      </p:grpSp>
      <p:sp>
        <p:nvSpPr>
          <p:cNvPr id="37" name="テキスト ボックス 36">
            <a:extLst>
              <a:ext uri="{FF2B5EF4-FFF2-40B4-BE49-F238E27FC236}">
                <a16:creationId xmlns:a16="http://schemas.microsoft.com/office/drawing/2014/main" id="{2F0A46C8-1F35-4BC6-8709-FF4725ECAB6B}"/>
              </a:ext>
            </a:extLst>
          </p:cNvPr>
          <p:cNvSpPr txBox="1"/>
          <p:nvPr/>
        </p:nvSpPr>
        <p:spPr>
          <a:xfrm>
            <a:off x="8310148" y="980728"/>
            <a:ext cx="1539396" cy="307777"/>
          </a:xfrm>
          <a:prstGeom prst="rect">
            <a:avLst/>
          </a:prstGeom>
          <a:noFill/>
        </p:spPr>
        <p:txBody>
          <a:bodyPr wrap="square" rtlCol="0">
            <a:spAutoFit/>
          </a:bodyPr>
          <a:lstStyle/>
          <a:p>
            <a:pPr algn="ctr" defTabSz="457200"/>
            <a:r>
              <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作成用アイコン </a:t>
            </a:r>
            <a:r>
              <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38" name="直線コネクタ 37">
            <a:extLst>
              <a:ext uri="{FF2B5EF4-FFF2-40B4-BE49-F238E27FC236}">
                <a16:creationId xmlns:a16="http://schemas.microsoft.com/office/drawing/2014/main" id="{DCE14854-0F6A-43D7-8D00-82A49D7B7E56}"/>
              </a:ext>
            </a:extLst>
          </p:cNvPr>
          <p:cNvCxnSpPr>
            <a:cxnSpLocks/>
          </p:cNvCxnSpPr>
          <p:nvPr/>
        </p:nvCxnSpPr>
        <p:spPr>
          <a:xfrm>
            <a:off x="8380099" y="1072632"/>
            <a:ext cx="0" cy="5109503"/>
          </a:xfrm>
          <a:prstGeom prst="line">
            <a:avLst/>
          </a:prstGeom>
          <a:noFill/>
          <a:ln w="6350" cap="flat" cmpd="sng" algn="ctr">
            <a:solidFill>
              <a:srgbClr val="5B9BD5">
                <a:lumMod val="75000"/>
              </a:srgbClr>
            </a:solidFill>
            <a:prstDash val="dash"/>
            <a:miter lim="800000"/>
          </a:ln>
          <a:effectLst/>
        </p:spPr>
      </p:cxnSp>
    </p:spTree>
    <p:extLst>
      <p:ext uri="{BB962C8B-B14F-4D97-AF65-F5344CB8AC3E}">
        <p14:creationId xmlns:p14="http://schemas.microsoft.com/office/powerpoint/2010/main" val="390085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0E9C712C-C074-4874-8024-3E8ACEE5535F}"/>
              </a:ext>
            </a:extLst>
          </p:cNvPr>
          <p:cNvSpPr/>
          <p:nvPr/>
        </p:nvSpPr>
        <p:spPr bwMode="auto">
          <a:xfrm>
            <a:off x="734659" y="1772816"/>
            <a:ext cx="7019520" cy="4032448"/>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dirty="0">
                <a:latin typeface="Meiryo UI" panose="020B0604030504040204" pitchFamily="50" charset="-128"/>
                <a:ea typeface="Meiryo UI" panose="020B0604030504040204" pitchFamily="50" charset="-128"/>
              </a:rPr>
              <a:t>イメージ図、絵、画像などを添付</a:t>
            </a:r>
            <a:endParaRPr kumimoji="0" lang="ja-JP" altLang="en-US" sz="1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6</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（説明を付記）</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2" name="正方形/長方形 11">
            <a:extLst>
              <a:ext uri="{FF2B5EF4-FFF2-40B4-BE49-F238E27FC236}">
                <a16:creationId xmlns:a16="http://schemas.microsoft.com/office/drawing/2014/main" id="{F840C564-84C7-4DDC-8E09-007AEE34276D}"/>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7E8E2D05-49D7-40A2-8C01-3DAD49EB9946}"/>
              </a:ext>
            </a:extLst>
          </p:cNvPr>
          <p:cNvSpPr/>
          <p:nvPr/>
        </p:nvSpPr>
        <p:spPr bwMode="auto">
          <a:xfrm>
            <a:off x="8265367" y="1700808"/>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35AD0D1-3E38-4FB7-8FD6-90C52C006E96}"/>
              </a:ext>
            </a:extLst>
          </p:cNvPr>
          <p:cNvCxnSpPr>
            <a:cxnSpLocks/>
            <a:stCxn id="3" idx="1"/>
          </p:cNvCxnSpPr>
          <p:nvPr/>
        </p:nvCxnSpPr>
        <p:spPr>
          <a:xfrm flipH="1">
            <a:off x="5529064" y="2024844"/>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1B3AB1D3-CE5F-4464-ABAE-90C6C1C2FB13}"/>
              </a:ext>
            </a:extLst>
          </p:cNvPr>
          <p:cNvSpPr/>
          <p:nvPr/>
        </p:nvSpPr>
        <p:spPr bwMode="auto">
          <a:xfrm>
            <a:off x="8265367" y="2456892"/>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3AEDE2F3-9FBB-4F1A-B395-CB1BADF8AF54}"/>
              </a:ext>
            </a:extLst>
          </p:cNvPr>
          <p:cNvCxnSpPr>
            <a:cxnSpLocks/>
            <a:stCxn id="20" idx="1"/>
          </p:cNvCxnSpPr>
          <p:nvPr/>
        </p:nvCxnSpPr>
        <p:spPr>
          <a:xfrm flipH="1">
            <a:off x="5529064" y="2780928"/>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336AFC0-7765-47D9-8173-DB86BE2304CC}"/>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全体イメージ</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5108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A07C406C-C6BF-4F83-AB9C-C8D6BF7DE935}"/>
              </a:ext>
            </a:extLst>
          </p:cNvPr>
          <p:cNvSpPr/>
          <p:nvPr/>
        </p:nvSpPr>
        <p:spPr bwMode="auto">
          <a:xfrm>
            <a:off x="734659" y="1772816"/>
            <a:ext cx="7019520" cy="4032448"/>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dirty="0">
                <a:latin typeface="Meiryo UI" panose="020B0604030504040204" pitchFamily="50" charset="-128"/>
                <a:ea typeface="Meiryo UI" panose="020B0604030504040204" pitchFamily="50" charset="-128"/>
              </a:rPr>
              <a:t>データ検証項目を表形式で添付</a:t>
            </a:r>
            <a:endParaRPr kumimoji="0" lang="ja-JP" altLang="en-US" sz="1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7</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（説明を付記）</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7E8E2D05-49D7-40A2-8C01-3DAD49EB9946}"/>
              </a:ext>
            </a:extLst>
          </p:cNvPr>
          <p:cNvSpPr/>
          <p:nvPr/>
        </p:nvSpPr>
        <p:spPr bwMode="auto">
          <a:xfrm>
            <a:off x="8265367" y="1700808"/>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35AD0D1-3E38-4FB7-8FD6-90C52C006E96}"/>
              </a:ext>
            </a:extLst>
          </p:cNvPr>
          <p:cNvCxnSpPr>
            <a:cxnSpLocks/>
            <a:stCxn id="3" idx="1"/>
          </p:cNvCxnSpPr>
          <p:nvPr/>
        </p:nvCxnSpPr>
        <p:spPr>
          <a:xfrm flipH="1">
            <a:off x="5529064" y="2024844"/>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1B3AB1D3-CE5F-4464-ABAE-90C6C1C2FB13}"/>
              </a:ext>
            </a:extLst>
          </p:cNvPr>
          <p:cNvSpPr/>
          <p:nvPr/>
        </p:nvSpPr>
        <p:spPr bwMode="auto">
          <a:xfrm>
            <a:off x="8265367" y="2456892"/>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3AEDE2F3-9FBB-4F1A-B395-CB1BADF8AF54}"/>
              </a:ext>
            </a:extLst>
          </p:cNvPr>
          <p:cNvCxnSpPr>
            <a:cxnSpLocks/>
            <a:stCxn id="20" idx="1"/>
          </p:cNvCxnSpPr>
          <p:nvPr/>
        </p:nvCxnSpPr>
        <p:spPr>
          <a:xfrm flipH="1">
            <a:off x="5529064" y="2780928"/>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F3E99E04-0EE3-446B-B881-55A16F9DE89B}"/>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9D2ECB67-3894-4703-906D-43643C939891}"/>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項目詳細</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91956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9E4A1B73-7EAC-4C40-890A-3DA2422CEAF4}"/>
              </a:ext>
            </a:extLst>
          </p:cNvPr>
          <p:cNvSpPr/>
          <p:nvPr/>
        </p:nvSpPr>
        <p:spPr bwMode="auto">
          <a:xfrm>
            <a:off x="734659" y="1772816"/>
            <a:ext cx="7019520" cy="4032448"/>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800" dirty="0">
                <a:latin typeface="Meiryo UI" panose="020B0604030504040204" pitchFamily="50" charset="-128"/>
                <a:ea typeface="Meiryo UI" panose="020B0604030504040204" pitchFamily="50" charset="-128"/>
              </a:rPr>
              <a:t>検証に必要なリソースを表形式で添付</a:t>
            </a: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8</a:t>
            </a:fld>
            <a:endParaRPr kumimoji="1" lang="ja-JP" altLang="en-US"/>
          </a:p>
        </p:txBody>
      </p:sp>
      <p:sp>
        <p:nvSpPr>
          <p:cNvPr id="19" name="タイトル 2"/>
          <p:cNvSpPr>
            <a:spLocks noGrp="1"/>
          </p:cNvSpPr>
          <p:nvPr>
            <p:ph type="title"/>
          </p:nvPr>
        </p:nvSpPr>
        <p:spPr>
          <a:xfrm>
            <a:off x="62096" y="360"/>
            <a:ext cx="9787448" cy="461665"/>
          </a:xfrm>
        </p:spPr>
        <p:txBody>
          <a:bodyPr/>
          <a:lstStyle/>
          <a:p>
            <a:r>
              <a:rPr lang="ja-JP" altLang="en-US" dirty="0"/>
              <a:t>　活動計画・報告書：</a:t>
            </a:r>
            <a:r>
              <a:rPr lang="en-US" altLang="ja-JP" dirty="0"/>
              <a:t>#4-</a:t>
            </a:r>
            <a:r>
              <a:rPr lang="ja-JP" altLang="en-US" dirty="0"/>
              <a:t>可視化</a:t>
            </a:r>
            <a:r>
              <a:rPr lang="en-US" altLang="ja-JP" dirty="0"/>
              <a:t>/</a:t>
            </a:r>
            <a:r>
              <a:rPr lang="ja-JP" altLang="en-US" dirty="0"/>
              <a:t>分析の詳細</a:t>
            </a:r>
            <a:endParaRPr kumimoji="1" lang="ja-JP" altLang="en-US" dirty="0"/>
          </a:p>
        </p:txBody>
      </p:sp>
      <p:sp>
        <p:nvSpPr>
          <p:cNvPr id="8" name="テキスト ボックス 7">
            <a:extLst>
              <a:ext uri="{FF2B5EF4-FFF2-40B4-BE49-F238E27FC236}">
                <a16:creationId xmlns:a16="http://schemas.microsoft.com/office/drawing/2014/main" id="{3C45F03E-AA66-4B40-AED7-417928BDC62F}"/>
              </a:ext>
            </a:extLst>
          </p:cNvPr>
          <p:cNvSpPr txBox="1"/>
          <p:nvPr/>
        </p:nvSpPr>
        <p:spPr>
          <a:xfrm>
            <a:off x="125835" y="963305"/>
            <a:ext cx="7568082" cy="523220"/>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（説明を付記）</a:t>
            </a:r>
            <a:endParaRPr kumimoji="0" lang="en-US" altLang="ja-JP" sz="1400" dirty="0">
              <a:solidFill>
                <a:prstClr val="black"/>
              </a:solidFill>
              <a:latin typeface="Meiryo UI" pitchFamily="50" charset="-128"/>
              <a:ea typeface="Meiryo UI" pitchFamily="50" charset="-128"/>
              <a:cs typeface="Meiryo UI" pitchFamily="50" charset="-128"/>
            </a:endParaRPr>
          </a:p>
          <a:p>
            <a:pPr marL="285750" indent="-285750" defTabSz="457200">
              <a:buFont typeface="Wingdings" panose="05000000000000000000" pitchFamily="2" charset="2"/>
              <a:buChar char="n"/>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86D751F1-313F-4CC1-A222-1EF09C20AAC7}"/>
              </a:ext>
            </a:extLst>
          </p:cNvPr>
          <p:cNvCxnSpPr>
            <a:cxnSpLocks/>
          </p:cNvCxnSpPr>
          <p:nvPr/>
        </p:nvCxnSpPr>
        <p:spPr>
          <a:xfrm>
            <a:off x="8175452" y="695761"/>
            <a:ext cx="0" cy="5109503"/>
          </a:xfrm>
          <a:prstGeom prst="line">
            <a:avLst/>
          </a:prstGeom>
          <a:noFill/>
          <a:ln w="6350" cap="flat" cmpd="sng" algn="ctr">
            <a:solidFill>
              <a:sysClr val="window" lastClr="FFFFFF">
                <a:lumMod val="65000"/>
              </a:sysClr>
            </a:solidFill>
            <a:prstDash val="dash"/>
            <a:miter lim="800000"/>
          </a:ln>
          <a:effectLst/>
        </p:spPr>
      </p:cxnSp>
      <p:sp>
        <p:nvSpPr>
          <p:cNvPr id="13" name="テキスト ボックス 12">
            <a:extLst>
              <a:ext uri="{FF2B5EF4-FFF2-40B4-BE49-F238E27FC236}">
                <a16:creationId xmlns:a16="http://schemas.microsoft.com/office/drawing/2014/main" id="{7133457A-9CB1-455A-9079-AB4EFD79EBE4}"/>
              </a:ext>
            </a:extLst>
          </p:cNvPr>
          <p:cNvSpPr txBox="1"/>
          <p:nvPr/>
        </p:nvSpPr>
        <p:spPr>
          <a:xfrm>
            <a:off x="8169380" y="962144"/>
            <a:ext cx="1680164" cy="738664"/>
          </a:xfrm>
          <a:prstGeom prst="rect">
            <a:avLst/>
          </a:prstGeom>
          <a:noFill/>
        </p:spPr>
        <p:txBody>
          <a:bodyPr wrap="square" rtlCol="0">
            <a:spAutoFit/>
          </a:bodyPr>
          <a:lstStyle/>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ビジネス上の課題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a:t>
            </a:r>
            <a:endPar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n"/>
            </a:pP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その他課題</a:t>
            </a: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気になる事</a:t>
            </a:r>
            <a:endParaRPr kumimoji="0" lang="en-US" altLang="ja-JP" sz="1050" dirty="0">
              <a:solidFill>
                <a:prstClr val="black"/>
              </a:solidFill>
              <a:latin typeface="Meiryo UI" pitchFamily="50" charset="-128"/>
              <a:ea typeface="Meiryo UI" pitchFamily="50" charset="-128"/>
              <a:cs typeface="Meiryo UI" pitchFamily="50" charset="-128"/>
            </a:endParaRPr>
          </a:p>
          <a:p>
            <a:pPr marL="742950" lvl="1" indent="-285750" defTabSz="457200">
              <a:buFont typeface="Wingdings" panose="05000000000000000000" pitchFamily="2" charset="2"/>
              <a:buChar char="n"/>
            </a:pPr>
            <a:endParaRPr kumimoji="0" lang="en-US" altLang="ja-JP" sz="1050" dirty="0">
              <a:solidFill>
                <a:prstClr val="black"/>
              </a:solidFill>
              <a:latin typeface="Meiryo UI" pitchFamily="50" charset="-128"/>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7E8E2D05-49D7-40A2-8C01-3DAD49EB9946}"/>
              </a:ext>
            </a:extLst>
          </p:cNvPr>
          <p:cNvSpPr/>
          <p:nvPr/>
        </p:nvSpPr>
        <p:spPr bwMode="auto">
          <a:xfrm>
            <a:off x="8265367" y="1700808"/>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35AD0D1-3E38-4FB7-8FD6-90C52C006E96}"/>
              </a:ext>
            </a:extLst>
          </p:cNvPr>
          <p:cNvCxnSpPr>
            <a:cxnSpLocks/>
            <a:stCxn id="3" idx="1"/>
          </p:cNvCxnSpPr>
          <p:nvPr/>
        </p:nvCxnSpPr>
        <p:spPr>
          <a:xfrm flipH="1">
            <a:off x="5529064" y="2024844"/>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1B3AB1D3-CE5F-4464-ABAE-90C6C1C2FB13}"/>
              </a:ext>
            </a:extLst>
          </p:cNvPr>
          <p:cNvSpPr/>
          <p:nvPr/>
        </p:nvSpPr>
        <p:spPr bwMode="auto">
          <a:xfrm>
            <a:off x="8265367" y="2456892"/>
            <a:ext cx="1547977" cy="648072"/>
          </a:xfrm>
          <a:prstGeom prst="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3AEDE2F3-9FBB-4F1A-B395-CB1BADF8AF54}"/>
              </a:ext>
            </a:extLst>
          </p:cNvPr>
          <p:cNvCxnSpPr>
            <a:cxnSpLocks/>
            <a:stCxn id="20" idx="1"/>
          </p:cNvCxnSpPr>
          <p:nvPr/>
        </p:nvCxnSpPr>
        <p:spPr>
          <a:xfrm flipH="1">
            <a:off x="5529064" y="2780928"/>
            <a:ext cx="2736303" cy="180020"/>
          </a:xfrm>
          <a:prstGeom prst="line">
            <a:avLst/>
          </a:prstGeom>
          <a:ln w="9525">
            <a:solidFill>
              <a:schemeClr val="tx2">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F068E290-E4F7-423A-83B2-18FAEA7A8F31}"/>
              </a:ext>
            </a:extLst>
          </p:cNvPr>
          <p:cNvSpPr/>
          <p:nvPr/>
        </p:nvSpPr>
        <p:spPr>
          <a:xfrm>
            <a:off x="8205579" y="620688"/>
            <a:ext cx="1607767"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a:t>
            </a:r>
            <a:r>
              <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メモ</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12912826-8413-4C1D-A05F-8058F288255F}"/>
              </a:ext>
            </a:extLst>
          </p:cNvPr>
          <p:cNvSpPr/>
          <p:nvPr/>
        </p:nvSpPr>
        <p:spPr>
          <a:xfrm>
            <a:off x="125836" y="620688"/>
            <a:ext cx="8019484" cy="327555"/>
          </a:xfrm>
          <a:prstGeom prst="rect">
            <a:avLst/>
          </a:prstGeom>
          <a:solidFill>
            <a:srgbClr val="4472C4"/>
          </a:solidFill>
          <a:ln w="9525" cap="flat" cmpd="sng" algn="ctr">
            <a:solidFill>
              <a:schemeClr val="accent1">
                <a:lumMod val="7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必要リソース</a:t>
            </a:r>
            <a:endParaRPr kumimoji="0" lang="en-US" altLang="ja-JP"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66284811"/>
      </p:ext>
    </p:extLst>
  </p:cSld>
  <p:clrMapOvr>
    <a:masterClrMapping/>
  </p:clrMapOvr>
</p:sld>
</file>

<file path=ppt/theme/theme1.xml><?xml version="1.0" encoding="utf-8"?>
<a:theme xmlns:a="http://schemas.openxmlformats.org/drawingml/2006/main" name="【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l">
          <a:defRPr kumimoji="0" sz="1800" dirty="0" smtClean="0">
            <a:latin typeface="Meiryo UI" panose="020B0604030504040204" pitchFamily="50" charset="-128"/>
            <a:ea typeface="Meiryo UI" panose="020B0604030504040204" pitchFamily="50" charset="-128"/>
          </a:defRPr>
        </a:defPPr>
      </a:lstStyle>
    </a:spDef>
    <a:lnDef>
      <a:spPr>
        <a:ln w="28575">
          <a:solidFill>
            <a:schemeClr val="tx2">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ヘッダー修正（PPT）.pptx" id="{BA91829E-AC79-4E60-8307-CE9768C582EC}" vid="{3DAD78C8-E631-4243-AE77-7CF5444DEDC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3513</Words>
  <Application>Microsoft Office PowerPoint</Application>
  <PresentationFormat>A4 210 x 297 mm</PresentationFormat>
  <Paragraphs>542</Paragraphs>
  <Slides>42</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42</vt:i4>
      </vt:variant>
    </vt:vector>
  </HeadingPairs>
  <TitlesOfParts>
    <vt:vector size="50" baseType="lpstr">
      <vt:lpstr>Meiryo UI</vt:lpstr>
      <vt:lpstr>ＭＳ Ｐゴシック</vt:lpstr>
      <vt:lpstr>メイリオ</vt:lpstr>
      <vt:lpstr>Arial</vt:lpstr>
      <vt:lpstr>Calibri</vt:lpstr>
      <vt:lpstr>Times New Roman</vt:lpstr>
      <vt:lpstr>Wingdings</vt:lpstr>
      <vt:lpstr>【機○・記載例なし】</vt:lpstr>
      <vt:lpstr>PowerPoint プレゼンテーション</vt:lpstr>
      <vt:lpstr>PowerPoint プレゼンテーション</vt:lpstr>
      <vt:lpstr>　活動計画・報告書：#1-全体像の整理 ①</vt:lpstr>
      <vt:lpstr>　活動計画・報告書：#1-全体像の整理 ②</vt:lpstr>
      <vt:lpstr>　活動計画・報告書：#2-可視化/分析対象データ</vt:lpstr>
      <vt:lpstr>　活動計画・報告書：#3-業務効果イメージ</vt:lpstr>
      <vt:lpstr>　活動計画・報告書：#4-可視化/分析の詳細</vt:lpstr>
      <vt:lpstr>　活動計画・報告書：#4-可視化/分析の詳細</vt:lpstr>
      <vt:lpstr>　活動計画・報告書：#4-可視化/分析の詳細</vt:lpstr>
      <vt:lpstr>　活動計画・報告書：#4-可視化/分析の詳細</vt:lpstr>
      <vt:lpstr>PowerPoint プレゼンテーション</vt:lpstr>
      <vt:lpstr>データ活用活動計画書フォーマット</vt:lpstr>
      <vt:lpstr>PowerPoint プレゼンテーション</vt:lpstr>
      <vt:lpstr>PowerPoint プレゼンテーション</vt:lpstr>
      <vt:lpstr>PowerPoint プレゼンテーション</vt:lpstr>
      <vt:lpstr>PowerPoint プレゼンテーション</vt:lpstr>
      <vt:lpstr>　活動計画・報告書：#1-全体像の整理 ①</vt:lpstr>
      <vt:lpstr>　活動計画・報告書：#1-全体像の整理 ②</vt:lpstr>
      <vt:lpstr>　活動計画・報告書：#2-可視化/分析対象データ</vt:lpstr>
      <vt:lpstr>　活動計画・報告書：#3-業務効果イメージ</vt:lpstr>
      <vt:lpstr>　活動計画・報告書：#4-可視化/分析の詳細</vt:lpstr>
      <vt:lpstr>　活動計画・報告書：#4-可視化/分析の詳細</vt:lpstr>
      <vt:lpstr>　活動計画・報告書：#4-可視化/分析の詳細</vt:lpstr>
      <vt:lpstr>　活動計画・報告書：#4-可視化/分析の詳細</vt:lpstr>
      <vt:lpstr>PowerPoint プレゼンテーション</vt:lpstr>
      <vt:lpstr>支援計画書と活動計画書の位置づけ</vt:lpstr>
      <vt:lpstr>PowerPoint プレゼンテーション</vt:lpstr>
      <vt:lpstr>　【事例①】活動計画・報告書：#1-全体像の整理 ①</vt:lpstr>
      <vt:lpstr>　【事例①】活動計画・報告書：#1-全体像の整理 ②</vt:lpstr>
      <vt:lpstr>　【事例①】活動計画・報告書：#2-可視化/分析対象データ</vt:lpstr>
      <vt:lpstr>　【事例①】活動計画・報告書：#3-業務効果イメージ</vt:lpstr>
      <vt:lpstr>　【事例①】活動計画・報告書：#4-可視化/分析の詳細</vt:lpstr>
      <vt:lpstr>　【事例①】活動計画・報告書：#4-可視化/分析の詳細</vt:lpstr>
      <vt:lpstr>　【事例①】活動計画・報告書：#4-可視化/分析の詳細</vt:lpstr>
      <vt:lpstr>PowerPoint プレゼンテーション</vt:lpstr>
      <vt:lpstr>　【事例②】活動計画・報告書：#1-全体像の整理 ①</vt:lpstr>
      <vt:lpstr>　【事例②】活動計画・報告書：#1-全体像の整理 ②</vt:lpstr>
      <vt:lpstr>　【事例②】活動計画・報告書：#2-可視化/分析対象データ</vt:lpstr>
      <vt:lpstr>　【事例②】活動計画・報告書：#3-業務効果イメージ</vt:lpstr>
      <vt:lpstr>　【事例②】活動計画・報告書：#4-可視化/分析の詳細</vt:lpstr>
      <vt:lpstr>　【事例②】活動計画・報告書：#4-可視化/分析の詳細</vt:lpstr>
      <vt:lpstr>　【事例②】活動計画・報告書：#4-可視化/分析の詳細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2021-06-05T11:59:55Z</dcterms:created>
  <dcterms:modified xsi:type="dcterms:W3CDTF">2024-08-30T00:57:01Z</dcterms:modified>
</cp:coreProperties>
</file>