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5" r:id="rId2"/>
    <p:sldId id="577" r:id="rId3"/>
    <p:sldId id="579" r:id="rId4"/>
    <p:sldId id="581" r:id="rId5"/>
    <p:sldId id="515" r:id="rId6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9EDF4"/>
    <a:srgbClr val="E6B9B8"/>
    <a:srgbClr val="8EB4E3"/>
    <a:srgbClr val="4472C4"/>
    <a:srgbClr val="B8BABF"/>
    <a:srgbClr val="4A7EBB"/>
    <a:srgbClr val="B197D3"/>
    <a:srgbClr val="824BB0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176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5009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5" name="テキスト プレースホルダー 11">
            <a:extLst>
              <a:ext uri="{FF2B5EF4-FFF2-40B4-BE49-F238E27FC236}">
                <a16:creationId xmlns:a16="http://schemas.microsoft.com/office/drawing/2014/main" id="{8F2C77AF-9E8C-419B-9CA8-FEA8ED8D5B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3" lvl="0" indent="-257173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テキスト プレースホルダー 9">
            <a:extLst>
              <a:ext uri="{FF2B5EF4-FFF2-40B4-BE49-F238E27FC236}">
                <a16:creationId xmlns:a16="http://schemas.microsoft.com/office/drawing/2014/main" id="{C3C38FD5-B7F1-4CD3-86BA-646A958CCA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0027" y="1547965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165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2024/8/30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36576" y="2132856"/>
            <a:ext cx="7709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地域中小企業データ活用ブートキャンプ事業</a:t>
            </a:r>
            <a:endParaRPr lang="en-US" altLang="ja-JP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3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課題整理ワークシート</a:t>
            </a:r>
            <a:endParaRPr lang="en-US" altLang="ja-JP" sz="32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9CA6DF-25DC-4823-AD11-B1980DA87C51}"/>
              </a:ext>
            </a:extLst>
          </p:cNvPr>
          <p:cNvSpPr/>
          <p:nvPr/>
        </p:nvSpPr>
        <p:spPr bwMode="auto">
          <a:xfrm>
            <a:off x="8017990" y="188640"/>
            <a:ext cx="1656184" cy="648072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341505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31246F4-DE9D-48B5-8181-0C06E056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3800E4C-03DC-4ECC-91CC-0D5D84204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3" y="159023"/>
            <a:ext cx="9505503" cy="461665"/>
          </a:xfrm>
        </p:spPr>
        <p:txBody>
          <a:bodyPr/>
          <a:lstStyle/>
          <a:p>
            <a:r>
              <a:rPr kumimoji="1" lang="ja-JP" altLang="en-US" dirty="0"/>
              <a:t>課題整理ワークシート：一覧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AE51BEB0-EB5F-4A8A-A63F-C714C78DFE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</p:spPr>
        <p:txBody>
          <a:bodyPr/>
          <a:lstStyle/>
          <a:p>
            <a:r>
              <a:rPr lang="ja-JP" altLang="en-US" dirty="0"/>
              <a:t>課題整理ワークシートを用いて、データ活用の内容を整理・検討してください。</a:t>
            </a:r>
            <a:endParaRPr lang="en-US" altLang="ja-JP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7A6E4401-FD4D-4261-BA70-90A53EAB2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90700"/>
              </p:ext>
            </p:extLst>
          </p:nvPr>
        </p:nvGraphicFramePr>
        <p:xfrm>
          <a:off x="218820" y="1484784"/>
          <a:ext cx="9487156" cy="4344486"/>
        </p:xfrm>
        <a:graphic>
          <a:graphicData uri="http://schemas.openxmlformats.org/drawingml/2006/table">
            <a:tbl>
              <a:tblPr firstRow="1" bandRow="1"/>
              <a:tblGrid>
                <a:gridCol w="423983">
                  <a:extLst>
                    <a:ext uri="{9D8B030D-6E8A-4147-A177-3AD203B41FA5}">
                      <a16:colId xmlns:a16="http://schemas.microsoft.com/office/drawing/2014/main" val="4286839961"/>
                    </a:ext>
                  </a:extLst>
                </a:gridCol>
                <a:gridCol w="1861925">
                  <a:extLst>
                    <a:ext uri="{9D8B030D-6E8A-4147-A177-3AD203B41FA5}">
                      <a16:colId xmlns:a16="http://schemas.microsoft.com/office/drawing/2014/main" val="1805392172"/>
                    </a:ext>
                  </a:extLst>
                </a:gridCol>
                <a:gridCol w="7201248">
                  <a:extLst>
                    <a:ext uri="{9D8B030D-6E8A-4147-A177-3AD203B41FA5}">
                      <a16:colId xmlns:a16="http://schemas.microsoft.com/office/drawing/2014/main" val="318883846"/>
                    </a:ext>
                  </a:extLst>
                </a:gridCol>
              </a:tblGrid>
              <a:tr h="288032"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#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課題整理ワークシートの目的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99208"/>
                  </a:ext>
                </a:extLst>
              </a:tr>
              <a:tr h="1336402"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課題整理シート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課題解決アプローチに則り、構造的に整理します。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課題～要因～対策～期待する効果を整理し、可視化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分析によるデータ活用のテーマ案を導出。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279649"/>
                  </a:ext>
                </a:extLst>
              </a:tr>
              <a:tr h="1336402"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現状とあるべき姿の定義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285750" marR="0" lvl="0" indent="-28575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現状とあるべき姿を比較して、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Gap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となる部分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=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課題を整理。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515322"/>
                  </a:ext>
                </a:extLst>
              </a:tr>
              <a:tr h="1336402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タスク整理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データ活用を実現するに要するタスクを抽出。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571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86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7BFCDC-1EFB-4EB6-A423-2BB4C08F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F598FCF-E2F5-4F4E-B75C-89EF792E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3" y="159023"/>
            <a:ext cx="9505503" cy="461665"/>
          </a:xfrm>
        </p:spPr>
        <p:txBody>
          <a:bodyPr/>
          <a:lstStyle/>
          <a:p>
            <a:r>
              <a:rPr kumimoji="1" lang="ja-JP" altLang="en-US" dirty="0"/>
              <a:t>課題整理ワークシート：</a:t>
            </a:r>
            <a:r>
              <a:rPr lang="en-US" altLang="ja-JP" dirty="0"/>
              <a:t>#1-</a:t>
            </a:r>
            <a:r>
              <a:rPr lang="ja-JP" altLang="en-US" dirty="0"/>
              <a:t>課題整理シート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D58278-CBF4-4188-8A7C-3F7DC56EE8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</p:spPr>
        <p:txBody>
          <a:bodyPr/>
          <a:lstStyle/>
          <a:p>
            <a:r>
              <a:rPr lang="ja-JP" altLang="en-US" dirty="0"/>
              <a:t>各種課題への対応を整理します。</a:t>
            </a:r>
            <a:endParaRPr lang="en-US" altLang="ja-JP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E8F8817-2915-4A27-A779-65E92D8B0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079005"/>
              </p:ext>
            </p:extLst>
          </p:nvPr>
        </p:nvGraphicFramePr>
        <p:xfrm>
          <a:off x="173013" y="1412776"/>
          <a:ext cx="9532515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07">
                  <a:extLst>
                    <a:ext uri="{9D8B030D-6E8A-4147-A177-3AD203B41FA5}">
                      <a16:colId xmlns:a16="http://schemas.microsoft.com/office/drawing/2014/main" val="796905093"/>
                    </a:ext>
                  </a:extLst>
                </a:gridCol>
                <a:gridCol w="1809200">
                  <a:extLst>
                    <a:ext uri="{9D8B030D-6E8A-4147-A177-3AD203B41FA5}">
                      <a16:colId xmlns:a16="http://schemas.microsoft.com/office/drawing/2014/main" val="492938443"/>
                    </a:ext>
                  </a:extLst>
                </a:gridCol>
                <a:gridCol w="1809200">
                  <a:extLst>
                    <a:ext uri="{9D8B030D-6E8A-4147-A177-3AD203B41FA5}">
                      <a16:colId xmlns:a16="http://schemas.microsoft.com/office/drawing/2014/main" val="398202635"/>
                    </a:ext>
                  </a:extLst>
                </a:gridCol>
                <a:gridCol w="1809200">
                  <a:extLst>
                    <a:ext uri="{9D8B030D-6E8A-4147-A177-3AD203B41FA5}">
                      <a16:colId xmlns:a16="http://schemas.microsoft.com/office/drawing/2014/main" val="1640693696"/>
                    </a:ext>
                  </a:extLst>
                </a:gridCol>
                <a:gridCol w="1809200">
                  <a:extLst>
                    <a:ext uri="{9D8B030D-6E8A-4147-A177-3AD203B41FA5}">
                      <a16:colId xmlns:a16="http://schemas.microsoft.com/office/drawing/2014/main" val="3735312679"/>
                    </a:ext>
                  </a:extLst>
                </a:gridCol>
                <a:gridCol w="1836208">
                  <a:extLst>
                    <a:ext uri="{9D8B030D-6E8A-4147-A177-3AD203B41FA5}">
                      <a16:colId xmlns:a16="http://schemas.microsoft.com/office/drawing/2014/main" val="1094791392"/>
                    </a:ext>
                  </a:extLst>
                </a:gridCol>
              </a:tblGrid>
              <a:tr h="58406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期待する効果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可視化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分析方法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2692091"/>
                  </a:ext>
                </a:extLst>
              </a:tr>
              <a:tr h="14614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63373"/>
                  </a:ext>
                </a:extLst>
              </a:tr>
              <a:tr h="14614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565904"/>
                  </a:ext>
                </a:extLst>
              </a:tr>
              <a:tr h="14614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8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17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7BFCDC-1EFB-4EB6-A423-2BB4C08F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F598FCF-E2F5-4F4E-B75C-89EF792E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3" y="159023"/>
            <a:ext cx="9505503" cy="461665"/>
          </a:xfrm>
        </p:spPr>
        <p:txBody>
          <a:bodyPr/>
          <a:lstStyle/>
          <a:p>
            <a:r>
              <a:rPr kumimoji="1" lang="ja-JP" altLang="en-US" dirty="0"/>
              <a:t>課題整理ワークシート：</a:t>
            </a:r>
            <a:r>
              <a:rPr lang="en-US" altLang="ja-JP" dirty="0"/>
              <a:t>#2-</a:t>
            </a:r>
            <a:r>
              <a:rPr lang="ja-JP" altLang="en-US" dirty="0"/>
              <a:t>現状とあるべき姿の定義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D58278-CBF4-4188-8A7C-3F7DC56EE8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</p:spPr>
        <p:txBody>
          <a:bodyPr/>
          <a:lstStyle/>
          <a:p>
            <a:r>
              <a:rPr lang="ja-JP" altLang="en-US" dirty="0"/>
              <a:t>課題に対して、現状とあるべき姿の</a:t>
            </a:r>
            <a:r>
              <a:rPr lang="en-US" altLang="ja-JP" dirty="0"/>
              <a:t>GAP</a:t>
            </a:r>
            <a:r>
              <a:rPr lang="ja-JP" altLang="en-US" dirty="0"/>
              <a:t>を可視化します。</a:t>
            </a:r>
            <a:endParaRPr lang="en-US" altLang="ja-JP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E8F8817-2915-4A27-A779-65E92D8B0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618354"/>
              </p:ext>
            </p:extLst>
          </p:nvPr>
        </p:nvGraphicFramePr>
        <p:xfrm>
          <a:off x="173013" y="1412776"/>
          <a:ext cx="9532516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07">
                  <a:extLst>
                    <a:ext uri="{9D8B030D-6E8A-4147-A177-3AD203B41FA5}">
                      <a16:colId xmlns:a16="http://schemas.microsoft.com/office/drawing/2014/main" val="796905093"/>
                    </a:ext>
                  </a:extLst>
                </a:gridCol>
                <a:gridCol w="3615660">
                  <a:extLst>
                    <a:ext uri="{9D8B030D-6E8A-4147-A177-3AD203B41FA5}">
                      <a16:colId xmlns:a16="http://schemas.microsoft.com/office/drawing/2014/main" val="492938443"/>
                    </a:ext>
                  </a:extLst>
                </a:gridCol>
                <a:gridCol w="3615660">
                  <a:extLst>
                    <a:ext uri="{9D8B030D-6E8A-4147-A177-3AD203B41FA5}">
                      <a16:colId xmlns:a16="http://schemas.microsoft.com/office/drawing/2014/main" val="1094791392"/>
                    </a:ext>
                  </a:extLst>
                </a:gridCol>
                <a:gridCol w="1841689">
                  <a:extLst>
                    <a:ext uri="{9D8B030D-6E8A-4147-A177-3AD203B41FA5}">
                      <a16:colId xmlns:a16="http://schemas.microsoft.com/office/drawing/2014/main" val="342445110"/>
                    </a:ext>
                  </a:extLst>
                </a:gridCol>
              </a:tblGrid>
              <a:tr h="58406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あるべき姿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2692091"/>
                  </a:ext>
                </a:extLst>
              </a:tr>
              <a:tr h="14614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63373"/>
                  </a:ext>
                </a:extLst>
              </a:tr>
              <a:tr h="14614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565904"/>
                  </a:ext>
                </a:extLst>
              </a:tr>
              <a:tr h="14614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8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86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167778" y="873004"/>
            <a:ext cx="9529335" cy="5724348"/>
            <a:chOff x="167778" y="1228223"/>
            <a:chExt cx="11856442" cy="5396211"/>
          </a:xfrm>
        </p:grpSpPr>
        <p:sp>
          <p:nvSpPr>
            <p:cNvPr id="36" name="正方形/長方形 35"/>
            <p:cNvSpPr/>
            <p:nvPr/>
          </p:nvSpPr>
          <p:spPr>
            <a:xfrm>
              <a:off x="167781" y="1228223"/>
              <a:ext cx="11856438" cy="289668"/>
            </a:xfrm>
            <a:prstGeom prst="rect">
              <a:avLst/>
            </a:prstGeom>
            <a:solidFill>
              <a:srgbClr val="4472C4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行う必要のあるタスク</a:t>
              </a:r>
              <a:endPara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F256BDBE-EB81-4D5C-886D-AFF4BEC0E904}"/>
                </a:ext>
              </a:extLst>
            </p:cNvPr>
            <p:cNvSpPr/>
            <p:nvPr/>
          </p:nvSpPr>
          <p:spPr>
            <a:xfrm>
              <a:off x="167780" y="1517892"/>
              <a:ext cx="5928222" cy="21488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事前準備</a:t>
              </a: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F256BDBE-EB81-4D5C-886D-AFF4BEC0E904}"/>
                </a:ext>
              </a:extLst>
            </p:cNvPr>
            <p:cNvSpPr/>
            <p:nvPr/>
          </p:nvSpPr>
          <p:spPr>
            <a:xfrm>
              <a:off x="6096001" y="1517892"/>
              <a:ext cx="5928219" cy="21488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社内調整</a:t>
              </a: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spcAft>
                  <a:spcPts val="0"/>
                </a:spcAft>
                <a:tabLst>
                  <a:tab pos="228600" algn="l"/>
                </a:tabLst>
              </a:pPr>
              <a:endParaRPr lang="en-US" altLang="ja-JP" sz="14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F256BDBE-EB81-4D5C-886D-AFF4BEC0E904}"/>
                </a:ext>
              </a:extLst>
            </p:cNvPr>
            <p:cNvSpPr/>
            <p:nvPr/>
          </p:nvSpPr>
          <p:spPr>
            <a:xfrm>
              <a:off x="167780" y="3665221"/>
              <a:ext cx="5928222" cy="21488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分析実施</a:t>
              </a: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F256BDBE-EB81-4D5C-886D-AFF4BEC0E904}"/>
                </a:ext>
              </a:extLst>
            </p:cNvPr>
            <p:cNvSpPr/>
            <p:nvPr/>
          </p:nvSpPr>
          <p:spPr>
            <a:xfrm>
              <a:off x="6096001" y="3665220"/>
              <a:ext cx="5928219" cy="21488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アクションの検討</a:t>
              </a: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spcAft>
                  <a:spcPts val="0"/>
                </a:spcAft>
                <a:tabLst>
                  <a:tab pos="228600" algn="l"/>
                </a:tabLst>
              </a:pPr>
              <a:endParaRPr lang="en-US" altLang="ja-JP" sz="14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256BDBE-EB81-4D5C-886D-AFF4BEC0E904}"/>
                </a:ext>
              </a:extLst>
            </p:cNvPr>
            <p:cNvSpPr/>
            <p:nvPr/>
          </p:nvSpPr>
          <p:spPr>
            <a:xfrm>
              <a:off x="167778" y="5805348"/>
              <a:ext cx="11856441" cy="8190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その他</a:t>
              </a:r>
              <a:r>
                <a:rPr lang="en-US" altLang="ja-JP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タイトル 2">
            <a:extLst>
              <a:ext uri="{FF2B5EF4-FFF2-40B4-BE49-F238E27FC236}">
                <a16:creationId xmlns:a16="http://schemas.microsoft.com/office/drawing/2014/main" id="{33679912-77D0-472B-849F-B1014A64A52B}"/>
              </a:ext>
            </a:extLst>
          </p:cNvPr>
          <p:cNvSpPr txBox="1">
            <a:spLocks/>
          </p:cNvSpPr>
          <p:nvPr/>
        </p:nvSpPr>
        <p:spPr>
          <a:xfrm>
            <a:off x="200473" y="159023"/>
            <a:ext cx="9505503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ja-JP" altLang="en-US" sz="2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課題整理ワークシート：</a:t>
            </a:r>
            <a:r>
              <a:rPr lang="en-US" altLang="ja-JP" dirty="0"/>
              <a:t>#3-</a:t>
            </a:r>
            <a:r>
              <a:rPr lang="ja-JP" altLang="en-US" dirty="0"/>
              <a:t>タスク整理</a:t>
            </a:r>
          </a:p>
        </p:txBody>
      </p:sp>
    </p:spTree>
    <p:extLst>
      <p:ext uri="{BB962C8B-B14F-4D97-AF65-F5344CB8AC3E}">
        <p14:creationId xmlns:p14="http://schemas.microsoft.com/office/powerpoint/2010/main" val="629078618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226</Words>
  <Application>Microsoft Office PowerPoint</Application>
  <PresentationFormat>A4 210 x 297 mm</PresentationFormat>
  <Paragraphs>65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  <vt:lpstr>課題整理ワークシート：一覧</vt:lpstr>
      <vt:lpstr>課題整理ワークシート：#1-課題整理シート</vt:lpstr>
      <vt:lpstr>課題整理ワークシート：#2-現状とあるべき姿の定義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2021-06-05T11:59:55Z</dcterms:created>
  <dcterms:modified xsi:type="dcterms:W3CDTF">2024-08-30T00:56:27Z</dcterms:modified>
</cp:coreProperties>
</file>