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removePersonalInfoOnSave="1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445" r:id="rId2"/>
    <p:sldId id="577" r:id="rId3"/>
    <p:sldId id="579" r:id="rId4"/>
    <p:sldId id="581" r:id="rId5"/>
    <p:sldId id="515" r:id="rId6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4">
          <p15:clr>
            <a:srgbClr val="A4A3A4"/>
          </p15:clr>
        </p15:guide>
        <p15:guide id="2" pos="12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 userDrawn="1">
          <p15:clr>
            <a:srgbClr val="A4A3A4"/>
          </p15:clr>
        </p15:guide>
        <p15:guide id="2" pos="2122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作成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497D"/>
    <a:srgbClr val="E9EDF4"/>
    <a:srgbClr val="E6B9B8"/>
    <a:srgbClr val="8EB4E3"/>
    <a:srgbClr val="4472C4"/>
    <a:srgbClr val="B8BABF"/>
    <a:srgbClr val="4A7EBB"/>
    <a:srgbClr val="B197D3"/>
    <a:srgbClr val="824BB0"/>
    <a:srgbClr val="99D6E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47" autoAdjust="0"/>
  </p:normalViewPr>
  <p:slideViewPr>
    <p:cSldViewPr>
      <p:cViewPr varScale="1">
        <p:scale>
          <a:sx n="114" d="100"/>
          <a:sy n="114" d="100"/>
        </p:scale>
        <p:origin x="1176" y="96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7668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70" y="-72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25" tIns="45713" rIns="91425" bIns="4571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4" y="0"/>
            <a:ext cx="2918831" cy="493316"/>
          </a:xfrm>
          <a:prstGeom prst="rect">
            <a:avLst/>
          </a:prstGeom>
        </p:spPr>
        <p:txBody>
          <a:bodyPr vert="horz" lIns="91425" tIns="45713" rIns="91425" bIns="45713" rtlCol="0"/>
          <a:lstStyle>
            <a:lvl1pPr algn="r">
              <a:defRPr sz="1200"/>
            </a:lvl1pPr>
          </a:lstStyle>
          <a:p>
            <a:r>
              <a:rPr lang="ja-JP" altLang="en-US" sz="1400" dirty="0">
                <a:latin typeface="ＭＳ Ｐゴシック" pitchFamily="50" charset="-128"/>
                <a:ea typeface="ＭＳ Ｐゴシック" pitchFamily="50" charset="-128"/>
              </a:rPr>
              <a:t>機密性○</a:t>
            </a: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25" tIns="45713" rIns="91425" bIns="4571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4" y="9371285"/>
            <a:ext cx="2918831" cy="493316"/>
          </a:xfrm>
          <a:prstGeom prst="rect">
            <a:avLst/>
          </a:prstGeom>
        </p:spPr>
        <p:txBody>
          <a:bodyPr vert="horz" lIns="91425" tIns="45713" rIns="91425" bIns="45713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25" tIns="45713" rIns="91425" bIns="4571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4" y="0"/>
            <a:ext cx="2918831" cy="493316"/>
          </a:xfrm>
          <a:prstGeom prst="rect">
            <a:avLst/>
          </a:prstGeom>
        </p:spPr>
        <p:txBody>
          <a:bodyPr vert="horz" lIns="91425" tIns="45713" rIns="91425" bIns="45713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/>
              <a:t>機密性○</a:t>
            </a:r>
            <a:endParaRPr lang="en-US" altLang="ja-JP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5" tIns="45713" rIns="91425" bIns="45713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25" tIns="45713" rIns="91425" bIns="45713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25" tIns="45713" rIns="91425" bIns="4571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4" y="9371285"/>
            <a:ext cx="2918831" cy="493316"/>
          </a:xfrm>
          <a:prstGeom prst="rect">
            <a:avLst/>
          </a:prstGeom>
        </p:spPr>
        <p:txBody>
          <a:bodyPr vert="horz" lIns="91425" tIns="45713" rIns="91425" bIns="45713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588439"/>
            <a:ext cx="8420100" cy="5539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 lang="ja-JP" altLang="en-US" sz="3600" b="1" dirty="0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/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4653136"/>
            <a:ext cx="6934200" cy="125572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0" indent="0" algn="ctr">
              <a:buNone/>
              <a:defRPr lang="ja-JP" altLang="en-US" sz="2400" b="1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 algn="ctr"/>
            <a:r>
              <a:rPr kumimoji="1" lang="ja-JP" altLang="en-US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38EED-0542-4C86-A18B-4CD095A08138}" type="datetime1">
              <a:rPr kumimoji="1" lang="ja-JP" altLang="en-US" smtClean="0"/>
              <a:t>2024/8/30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0666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/>
              <a:t>１．見出しの記入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7FD6B-AACB-4FB5-A82B-515F0D3C0BFC}" type="datetime1">
              <a:rPr kumimoji="1" lang="ja-JP" altLang="en-US" smtClean="0"/>
              <a:t>2024/8/30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9921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/>
              <a:t>2024/8/30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（資料）●●</a:t>
            </a:r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20pt</a:t>
            </a:r>
            <a:r>
              <a:rPr kumimoji="1" lang="ja-JP" altLang="en-US" dirty="0"/>
              <a:t>）</a:t>
            </a:r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14pt</a:t>
            </a:r>
            <a:r>
              <a:rPr kumimoji="1" lang="ja-JP" altLang="en-US" dirty="0"/>
              <a:t>）</a:t>
            </a:r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10.5pt</a:t>
            </a:r>
            <a:r>
              <a:rPr kumimoji="1" lang="ja-JP" altLang="en-US" dirty="0"/>
              <a:t>）</a:t>
            </a:r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895277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3" y="15009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15" name="テキスト プレースホルダー 11">
            <a:extLst>
              <a:ext uri="{FF2B5EF4-FFF2-40B4-BE49-F238E27FC236}">
                <a16:creationId xmlns:a16="http://schemas.microsoft.com/office/drawing/2014/main" id="{8F2C77AF-9E8C-419B-9CA8-FEA8ED8D5BA8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200026" y="764705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3" lvl="0" indent="-257173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/>
              <a:t>マスター テキストの書式設定</a:t>
            </a:r>
          </a:p>
        </p:txBody>
      </p:sp>
      <p:sp>
        <p:nvSpPr>
          <p:cNvPr id="16" name="テキスト プレースホルダー 9">
            <a:extLst>
              <a:ext uri="{FF2B5EF4-FFF2-40B4-BE49-F238E27FC236}">
                <a16:creationId xmlns:a16="http://schemas.microsoft.com/office/drawing/2014/main" id="{C3C38FD5-B7F1-4CD3-86BA-646A958CCA4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00027" y="1547965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20pt</a:t>
            </a:r>
            <a:r>
              <a:rPr kumimoji="1" lang="ja-JP" altLang="en-US" dirty="0"/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val="2616556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00025" y="274638"/>
            <a:ext cx="9469499" cy="382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00024" y="800708"/>
            <a:ext cx="9469499" cy="1210689"/>
          </a:xfrm>
          <a:prstGeom prst="rect">
            <a:avLst/>
          </a:prstGeom>
          <a:noFill/>
        </p:spPr>
        <p:txBody>
          <a:bodyPr vert="horz" wrap="square" lIns="216000" tIns="108000" rIns="216000" bIns="108000" rtlCol="0">
            <a:sp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-10695" y="652026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57702473-496F-4EA5-8617-C076904D98E0}" type="datetime1">
              <a:rPr lang="ja-JP" altLang="en-US" smtClean="0"/>
              <a:t>2024/8/30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92827" y="652534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1257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1" r:id="rId2"/>
    <p:sldLayoutId id="2147483654" r:id="rId3"/>
    <p:sldLayoutId id="2147483660" r:id="rId4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400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342900" indent="-342900" algn="l" defTabSz="914400" rtl="0" eaLnBrk="1" latinLnBrk="0" hangingPunct="1">
        <a:spcBef>
          <a:spcPts val="600"/>
        </a:spcBef>
        <a:spcAft>
          <a:spcPts val="600"/>
        </a:spcAft>
        <a:buClr>
          <a:srgbClr val="002060"/>
        </a:buClr>
        <a:buFont typeface="Wingdings" panose="05000000000000000000" pitchFamily="2" charset="2"/>
        <a:buChar char="l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–"/>
        <a:defRPr kumimoji="1"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•"/>
        <a:defRPr kumimoji="1" sz="105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136576" y="2132856"/>
            <a:ext cx="770950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ja-JP" altLang="en-US" sz="32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地域中小企業データ活用ブートキャンプ事業</a:t>
            </a:r>
            <a:endParaRPr lang="en-US" altLang="ja-JP" sz="32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algn="ctr"/>
            <a:endParaRPr lang="en-US" altLang="ja-JP" sz="32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algn="ctr"/>
            <a:r>
              <a:rPr lang="ja-JP" altLang="en-US" sz="3200" b="1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課題整理ワークシート</a:t>
            </a:r>
            <a:endParaRPr lang="en-US" altLang="ja-JP" sz="3200" b="1" kern="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6C9CA6DF-25DC-4823-AD11-B1980DA87C51}"/>
              </a:ext>
            </a:extLst>
          </p:cNvPr>
          <p:cNvSpPr/>
          <p:nvPr/>
        </p:nvSpPr>
        <p:spPr bwMode="auto">
          <a:xfrm>
            <a:off x="8017990" y="188640"/>
            <a:ext cx="1656184" cy="648072"/>
          </a:xfrm>
          <a:prstGeom prst="rect">
            <a:avLst/>
          </a:prstGeom>
          <a:solidFill>
            <a:schemeClr val="bg1"/>
          </a:solidFill>
          <a:ln w="9525">
            <a:solidFill>
              <a:srgbClr val="B2B2B2"/>
            </a:solidFill>
            <a:miter lim="800000"/>
            <a:headEnd/>
            <a:tailEnd/>
          </a:ln>
          <a:effectLst/>
        </p:spPr>
        <p:txBody>
          <a:bodyPr wrap="none" rtlCol="0" anchor="ctr"/>
          <a:lstStyle/>
          <a:p>
            <a:pPr algn="ctr"/>
            <a:r>
              <a:rPr kumimoji="0"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様式２</a:t>
            </a:r>
          </a:p>
        </p:txBody>
      </p:sp>
    </p:spTree>
    <p:extLst>
      <p:ext uri="{BB962C8B-B14F-4D97-AF65-F5344CB8AC3E}">
        <p14:creationId xmlns:p14="http://schemas.microsoft.com/office/powerpoint/2010/main" val="34150533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D31246F4-DE9D-48B5-8181-0C06E056B7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1</a:t>
            </a:fld>
            <a:endParaRPr kumimoji="1" lang="ja-JP" altLang="en-US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03800E4C-03DC-4ECC-91CC-0D5D842047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0473" y="159023"/>
            <a:ext cx="9505503" cy="461665"/>
          </a:xfrm>
        </p:spPr>
        <p:txBody>
          <a:bodyPr/>
          <a:lstStyle/>
          <a:p>
            <a:r>
              <a:rPr kumimoji="1" lang="ja-JP" altLang="en-US" dirty="0"/>
              <a:t>課題整理ワークシート：一覧</a:t>
            </a:r>
          </a:p>
        </p:txBody>
      </p:sp>
      <p:sp>
        <p:nvSpPr>
          <p:cNvPr id="17" name="テキスト プレースホルダー 3">
            <a:extLst>
              <a:ext uri="{FF2B5EF4-FFF2-40B4-BE49-F238E27FC236}">
                <a16:creationId xmlns:a16="http://schemas.microsoft.com/office/drawing/2014/main" id="{AE51BEB0-EB5F-4A8A-A63F-C714C78DFE12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200026" y="764705"/>
            <a:ext cx="9505950" cy="525886"/>
          </a:xfrm>
        </p:spPr>
        <p:txBody>
          <a:bodyPr/>
          <a:lstStyle/>
          <a:p>
            <a:r>
              <a:rPr lang="ja-JP" altLang="en-US" dirty="0"/>
              <a:t>課題整理ワークシートを用いて、データ活用の内容を整理・検討してください。</a:t>
            </a:r>
            <a:endParaRPr lang="en-US" altLang="ja-JP" dirty="0"/>
          </a:p>
        </p:txBody>
      </p:sp>
      <p:graphicFrame>
        <p:nvGraphicFramePr>
          <p:cNvPr id="18" name="表 17">
            <a:extLst>
              <a:ext uri="{FF2B5EF4-FFF2-40B4-BE49-F238E27FC236}">
                <a16:creationId xmlns:a16="http://schemas.microsoft.com/office/drawing/2014/main" id="{7A6E4401-FD4D-4261-BA70-90A53EAB2A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3990700"/>
              </p:ext>
            </p:extLst>
          </p:nvPr>
        </p:nvGraphicFramePr>
        <p:xfrm>
          <a:off x="218820" y="1484784"/>
          <a:ext cx="9487156" cy="4344486"/>
        </p:xfrm>
        <a:graphic>
          <a:graphicData uri="http://schemas.openxmlformats.org/drawingml/2006/table">
            <a:tbl>
              <a:tblPr firstRow="1" bandRow="1"/>
              <a:tblGrid>
                <a:gridCol w="423983">
                  <a:extLst>
                    <a:ext uri="{9D8B030D-6E8A-4147-A177-3AD203B41FA5}">
                      <a16:colId xmlns:a16="http://schemas.microsoft.com/office/drawing/2014/main" val="4286839961"/>
                    </a:ext>
                  </a:extLst>
                </a:gridCol>
                <a:gridCol w="1861925">
                  <a:extLst>
                    <a:ext uri="{9D8B030D-6E8A-4147-A177-3AD203B41FA5}">
                      <a16:colId xmlns:a16="http://schemas.microsoft.com/office/drawing/2014/main" val="1805392172"/>
                    </a:ext>
                  </a:extLst>
                </a:gridCol>
                <a:gridCol w="7201248">
                  <a:extLst>
                    <a:ext uri="{9D8B030D-6E8A-4147-A177-3AD203B41FA5}">
                      <a16:colId xmlns:a16="http://schemas.microsoft.com/office/drawing/2014/main" val="318883846"/>
                    </a:ext>
                  </a:extLst>
                </a:gridCol>
              </a:tblGrid>
              <a:tr h="288032">
                <a:tc>
                  <a:txBody>
                    <a:bodyPr/>
                    <a:lstStyle>
                      <a:lvl1pPr marL="0" algn="l" defTabSz="914395" rtl="0" eaLnBrk="1" latinLnBrk="0" hangingPunct="1">
                        <a:defRPr kumimoji="1" sz="1800" b="1" kern="1200">
                          <a:solidFill>
                            <a:schemeClr val="bg1"/>
                          </a:solidFill>
                          <a:latin typeface="游ゴシック" panose="020F0502020204030204"/>
                        </a:defRPr>
                      </a:lvl1pPr>
                      <a:lvl2pPr marL="457197" algn="l" defTabSz="914395" rtl="0" eaLnBrk="1" latinLnBrk="0" hangingPunct="1">
                        <a:defRPr kumimoji="1" sz="1800" b="1" kern="1200">
                          <a:solidFill>
                            <a:schemeClr val="bg1"/>
                          </a:solidFill>
                          <a:latin typeface="游ゴシック" panose="020F0502020204030204"/>
                        </a:defRPr>
                      </a:lvl2pPr>
                      <a:lvl3pPr marL="914395" algn="l" defTabSz="914395" rtl="0" eaLnBrk="1" latinLnBrk="0" hangingPunct="1">
                        <a:defRPr kumimoji="1" sz="1800" b="1" kern="1200">
                          <a:solidFill>
                            <a:schemeClr val="bg1"/>
                          </a:solidFill>
                          <a:latin typeface="游ゴシック" panose="020F0502020204030204"/>
                        </a:defRPr>
                      </a:lvl3pPr>
                      <a:lvl4pPr marL="1371592" algn="l" defTabSz="914395" rtl="0" eaLnBrk="1" latinLnBrk="0" hangingPunct="1">
                        <a:defRPr kumimoji="1" sz="1800" b="1" kern="1200">
                          <a:solidFill>
                            <a:schemeClr val="bg1"/>
                          </a:solidFill>
                          <a:latin typeface="游ゴシック" panose="020F0502020204030204"/>
                        </a:defRPr>
                      </a:lvl4pPr>
                      <a:lvl5pPr marL="1828789" algn="l" defTabSz="914395" rtl="0" eaLnBrk="1" latinLnBrk="0" hangingPunct="1">
                        <a:defRPr kumimoji="1" sz="1800" b="1" kern="1200">
                          <a:solidFill>
                            <a:schemeClr val="bg1"/>
                          </a:solidFill>
                          <a:latin typeface="游ゴシック" panose="020F0502020204030204"/>
                        </a:defRPr>
                      </a:lvl5pPr>
                      <a:lvl6pPr marL="2285987" algn="l" defTabSz="914395" rtl="0" eaLnBrk="1" latinLnBrk="0" hangingPunct="1">
                        <a:defRPr kumimoji="1" sz="1800" b="1" kern="1200">
                          <a:solidFill>
                            <a:schemeClr val="bg1"/>
                          </a:solidFill>
                          <a:latin typeface="游ゴシック" panose="020F0502020204030204"/>
                        </a:defRPr>
                      </a:lvl6pPr>
                      <a:lvl7pPr marL="2743184" algn="l" defTabSz="914395" rtl="0" eaLnBrk="1" latinLnBrk="0" hangingPunct="1">
                        <a:defRPr kumimoji="1" sz="1800" b="1" kern="1200">
                          <a:solidFill>
                            <a:schemeClr val="bg1"/>
                          </a:solidFill>
                          <a:latin typeface="游ゴシック" panose="020F0502020204030204"/>
                        </a:defRPr>
                      </a:lvl7pPr>
                      <a:lvl8pPr marL="3200381" algn="l" defTabSz="914395" rtl="0" eaLnBrk="1" latinLnBrk="0" hangingPunct="1">
                        <a:defRPr kumimoji="1" sz="1800" b="1" kern="1200">
                          <a:solidFill>
                            <a:schemeClr val="bg1"/>
                          </a:solidFill>
                          <a:latin typeface="游ゴシック" panose="020F0502020204030204"/>
                        </a:defRPr>
                      </a:lvl8pPr>
                      <a:lvl9pPr marL="3657579" algn="l" defTabSz="914395" rtl="0" eaLnBrk="1" latinLnBrk="0" hangingPunct="1">
                        <a:defRPr kumimoji="1" sz="1800" b="1" kern="1200">
                          <a:solidFill>
                            <a:schemeClr val="bg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r>
                        <a:rPr kumimoji="1" lang="en-US" altLang="ja-JP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#</a:t>
                      </a:r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rgbClr val="5B9BD5"/>
                      </a:solidFill>
                      <a:prstDash val="solid"/>
                      <a:miter lim="800000"/>
                    </a:lnL>
                    <a:lnR>
                      <a:noFill/>
                    </a:lnR>
                    <a:lnT w="6350" cap="flat" cmpd="sng" algn="ctr">
                      <a:solidFill>
                        <a:srgbClr val="5B9BD5"/>
                      </a:solidFill>
                      <a:prstDash val="solid"/>
                      <a:miter lim="800000"/>
                    </a:lnT>
                    <a:lnB w="6350" cap="flat" cmpd="sng" algn="ctr">
                      <a:solidFill>
                        <a:srgbClr val="5B9BD5"/>
                      </a:solidFill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lumMod val="7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395" rtl="0" eaLnBrk="1" latinLnBrk="0" hangingPunct="1">
                        <a:defRPr kumimoji="1" sz="1800" b="1" kern="1200">
                          <a:solidFill>
                            <a:schemeClr val="bg1"/>
                          </a:solidFill>
                          <a:latin typeface="游ゴシック" panose="020F0502020204030204"/>
                        </a:defRPr>
                      </a:lvl1pPr>
                      <a:lvl2pPr marL="457197" algn="l" defTabSz="914395" rtl="0" eaLnBrk="1" latinLnBrk="0" hangingPunct="1">
                        <a:defRPr kumimoji="1" sz="1800" b="1" kern="1200">
                          <a:solidFill>
                            <a:schemeClr val="bg1"/>
                          </a:solidFill>
                          <a:latin typeface="游ゴシック" panose="020F0502020204030204"/>
                        </a:defRPr>
                      </a:lvl2pPr>
                      <a:lvl3pPr marL="914395" algn="l" defTabSz="914395" rtl="0" eaLnBrk="1" latinLnBrk="0" hangingPunct="1">
                        <a:defRPr kumimoji="1" sz="1800" b="1" kern="1200">
                          <a:solidFill>
                            <a:schemeClr val="bg1"/>
                          </a:solidFill>
                          <a:latin typeface="游ゴシック" panose="020F0502020204030204"/>
                        </a:defRPr>
                      </a:lvl3pPr>
                      <a:lvl4pPr marL="1371592" algn="l" defTabSz="914395" rtl="0" eaLnBrk="1" latinLnBrk="0" hangingPunct="1">
                        <a:defRPr kumimoji="1" sz="1800" b="1" kern="1200">
                          <a:solidFill>
                            <a:schemeClr val="bg1"/>
                          </a:solidFill>
                          <a:latin typeface="游ゴシック" panose="020F0502020204030204"/>
                        </a:defRPr>
                      </a:lvl4pPr>
                      <a:lvl5pPr marL="1828789" algn="l" defTabSz="914395" rtl="0" eaLnBrk="1" latinLnBrk="0" hangingPunct="1">
                        <a:defRPr kumimoji="1" sz="1800" b="1" kern="1200">
                          <a:solidFill>
                            <a:schemeClr val="bg1"/>
                          </a:solidFill>
                          <a:latin typeface="游ゴシック" panose="020F0502020204030204"/>
                        </a:defRPr>
                      </a:lvl5pPr>
                      <a:lvl6pPr marL="2285987" algn="l" defTabSz="914395" rtl="0" eaLnBrk="1" latinLnBrk="0" hangingPunct="1">
                        <a:defRPr kumimoji="1" sz="1800" b="1" kern="1200">
                          <a:solidFill>
                            <a:schemeClr val="bg1"/>
                          </a:solidFill>
                          <a:latin typeface="游ゴシック" panose="020F0502020204030204"/>
                        </a:defRPr>
                      </a:lvl6pPr>
                      <a:lvl7pPr marL="2743184" algn="l" defTabSz="914395" rtl="0" eaLnBrk="1" latinLnBrk="0" hangingPunct="1">
                        <a:defRPr kumimoji="1" sz="1800" b="1" kern="1200">
                          <a:solidFill>
                            <a:schemeClr val="bg1"/>
                          </a:solidFill>
                          <a:latin typeface="游ゴシック" panose="020F0502020204030204"/>
                        </a:defRPr>
                      </a:lvl7pPr>
                      <a:lvl8pPr marL="3200381" algn="l" defTabSz="914395" rtl="0" eaLnBrk="1" latinLnBrk="0" hangingPunct="1">
                        <a:defRPr kumimoji="1" sz="1800" b="1" kern="1200">
                          <a:solidFill>
                            <a:schemeClr val="bg1"/>
                          </a:solidFill>
                          <a:latin typeface="游ゴシック" panose="020F0502020204030204"/>
                        </a:defRPr>
                      </a:lvl8pPr>
                      <a:lvl9pPr marL="3657579" algn="l" defTabSz="914395" rtl="0" eaLnBrk="1" latinLnBrk="0" hangingPunct="1">
                        <a:defRPr kumimoji="1" sz="1800" b="1" kern="1200">
                          <a:solidFill>
                            <a:schemeClr val="bg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r>
                        <a:rPr kumimoji="1" lang="ja-JP" altLang="en-US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タイトル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5B9BD5"/>
                      </a:solidFill>
                      <a:prstDash val="solid"/>
                      <a:miter lim="800000"/>
                    </a:lnT>
                    <a:lnB w="6350" cap="flat" cmpd="sng" algn="ctr">
                      <a:solidFill>
                        <a:srgbClr val="5B9BD5"/>
                      </a:solidFill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lumMod val="7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395" rtl="0" eaLnBrk="1" latinLnBrk="0" hangingPunct="1">
                        <a:defRPr kumimoji="1" sz="1800" b="1" kern="1200">
                          <a:solidFill>
                            <a:schemeClr val="bg1"/>
                          </a:solidFill>
                          <a:latin typeface="游ゴシック" panose="020F0502020204030204"/>
                        </a:defRPr>
                      </a:lvl1pPr>
                      <a:lvl2pPr marL="457197" algn="l" defTabSz="914395" rtl="0" eaLnBrk="1" latinLnBrk="0" hangingPunct="1">
                        <a:defRPr kumimoji="1" sz="1800" b="1" kern="1200">
                          <a:solidFill>
                            <a:schemeClr val="bg1"/>
                          </a:solidFill>
                          <a:latin typeface="游ゴシック" panose="020F0502020204030204"/>
                        </a:defRPr>
                      </a:lvl2pPr>
                      <a:lvl3pPr marL="914395" algn="l" defTabSz="914395" rtl="0" eaLnBrk="1" latinLnBrk="0" hangingPunct="1">
                        <a:defRPr kumimoji="1" sz="1800" b="1" kern="1200">
                          <a:solidFill>
                            <a:schemeClr val="bg1"/>
                          </a:solidFill>
                          <a:latin typeface="游ゴシック" panose="020F0502020204030204"/>
                        </a:defRPr>
                      </a:lvl3pPr>
                      <a:lvl4pPr marL="1371592" algn="l" defTabSz="914395" rtl="0" eaLnBrk="1" latinLnBrk="0" hangingPunct="1">
                        <a:defRPr kumimoji="1" sz="1800" b="1" kern="1200">
                          <a:solidFill>
                            <a:schemeClr val="bg1"/>
                          </a:solidFill>
                          <a:latin typeface="游ゴシック" panose="020F0502020204030204"/>
                        </a:defRPr>
                      </a:lvl4pPr>
                      <a:lvl5pPr marL="1828789" algn="l" defTabSz="914395" rtl="0" eaLnBrk="1" latinLnBrk="0" hangingPunct="1">
                        <a:defRPr kumimoji="1" sz="1800" b="1" kern="1200">
                          <a:solidFill>
                            <a:schemeClr val="bg1"/>
                          </a:solidFill>
                          <a:latin typeface="游ゴシック" panose="020F0502020204030204"/>
                        </a:defRPr>
                      </a:lvl5pPr>
                      <a:lvl6pPr marL="2285987" algn="l" defTabSz="914395" rtl="0" eaLnBrk="1" latinLnBrk="0" hangingPunct="1">
                        <a:defRPr kumimoji="1" sz="1800" b="1" kern="1200">
                          <a:solidFill>
                            <a:schemeClr val="bg1"/>
                          </a:solidFill>
                          <a:latin typeface="游ゴシック" panose="020F0502020204030204"/>
                        </a:defRPr>
                      </a:lvl6pPr>
                      <a:lvl7pPr marL="2743184" algn="l" defTabSz="914395" rtl="0" eaLnBrk="1" latinLnBrk="0" hangingPunct="1">
                        <a:defRPr kumimoji="1" sz="1800" b="1" kern="1200">
                          <a:solidFill>
                            <a:schemeClr val="bg1"/>
                          </a:solidFill>
                          <a:latin typeface="游ゴシック" panose="020F0502020204030204"/>
                        </a:defRPr>
                      </a:lvl7pPr>
                      <a:lvl8pPr marL="3200381" algn="l" defTabSz="914395" rtl="0" eaLnBrk="1" latinLnBrk="0" hangingPunct="1">
                        <a:defRPr kumimoji="1" sz="1800" b="1" kern="1200">
                          <a:solidFill>
                            <a:schemeClr val="bg1"/>
                          </a:solidFill>
                          <a:latin typeface="游ゴシック" panose="020F0502020204030204"/>
                        </a:defRPr>
                      </a:lvl8pPr>
                      <a:lvl9pPr marL="3657579" algn="l" defTabSz="914395" rtl="0" eaLnBrk="1" latinLnBrk="0" hangingPunct="1">
                        <a:defRPr kumimoji="1" sz="1800" b="1" kern="1200">
                          <a:solidFill>
                            <a:schemeClr val="bg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r>
                        <a:rPr kumimoji="1" lang="ja-JP" altLang="en-US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課題整理ワークシートの目的</a:t>
                      </a:r>
                      <a:endParaRPr kumimoji="1" lang="en-US" altLang="ja-JP" sz="16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5B9BD5"/>
                      </a:solidFill>
                      <a:prstDash val="solid"/>
                      <a:miter lim="800000"/>
                    </a:lnT>
                    <a:lnB w="6350" cap="flat" cmpd="sng" algn="ctr">
                      <a:solidFill>
                        <a:srgbClr val="5B9BD5"/>
                      </a:solidFill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E75B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5699208"/>
                  </a:ext>
                </a:extLst>
              </a:tr>
              <a:tr h="1336402">
                <a:tc>
                  <a:txBody>
                    <a:bodyPr/>
                    <a:lstStyle>
                      <a:lvl1pPr marL="0" algn="l" defTabSz="914395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1pPr>
                      <a:lvl2pPr marL="457197" algn="l" defTabSz="914395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2pPr>
                      <a:lvl3pPr marL="914395" algn="l" defTabSz="914395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3pPr>
                      <a:lvl4pPr marL="1371592" algn="l" defTabSz="914395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4pPr>
                      <a:lvl5pPr marL="1828789" algn="l" defTabSz="914395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5pPr>
                      <a:lvl6pPr marL="2285987" algn="l" defTabSz="914395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6pPr>
                      <a:lvl7pPr marL="2743184" algn="l" defTabSz="914395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7pPr>
                      <a:lvl8pPr marL="3200381" algn="l" defTabSz="914395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8pPr>
                      <a:lvl9pPr marL="3657579" algn="l" defTabSz="914395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r>
                        <a:rPr kumimoji="1" lang="en-US" altLang="ja-JP" sz="16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</a:p>
                  </a:txBody>
                  <a:tcPr anchor="ctr">
                    <a:lnL w="6350" cap="flat" cmpd="sng" algn="ctr">
                      <a:solidFill>
                        <a:srgbClr val="5B9BD5"/>
                      </a:solidFill>
                      <a:prstDash val="solid"/>
                      <a:miter lim="800000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B9BD5"/>
                      </a:solidFill>
                      <a:prstDash val="solid"/>
                      <a:miter lim="800000"/>
                    </a:lnT>
                    <a:lnB w="6350" cap="flat" cmpd="sng" algn="ctr">
                      <a:solidFill>
                        <a:srgbClr val="5B9BD5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95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1pPr>
                      <a:lvl2pPr marL="457197" algn="l" defTabSz="914395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2pPr>
                      <a:lvl3pPr marL="914395" algn="l" defTabSz="914395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3pPr>
                      <a:lvl4pPr marL="1371592" algn="l" defTabSz="914395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4pPr>
                      <a:lvl5pPr marL="1828789" algn="l" defTabSz="914395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5pPr>
                      <a:lvl6pPr marL="2285987" algn="l" defTabSz="914395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6pPr>
                      <a:lvl7pPr marL="2743184" algn="l" defTabSz="914395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7pPr>
                      <a:lvl8pPr marL="3200381" algn="l" defTabSz="914395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8pPr>
                      <a:lvl9pPr marL="3657579" algn="l" defTabSz="914395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課題整理シート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B9BD5"/>
                      </a:solidFill>
                      <a:prstDash val="solid"/>
                      <a:miter lim="800000"/>
                    </a:lnT>
                    <a:lnB w="6350" cap="flat" cmpd="sng" algn="ctr">
                      <a:solidFill>
                        <a:srgbClr val="5B9BD5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95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1pPr>
                      <a:lvl2pPr marL="457197" algn="l" defTabSz="914395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2pPr>
                      <a:lvl3pPr marL="914395" algn="l" defTabSz="914395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3pPr>
                      <a:lvl4pPr marL="1371592" algn="l" defTabSz="914395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4pPr>
                      <a:lvl5pPr marL="1828789" algn="l" defTabSz="914395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5pPr>
                      <a:lvl6pPr marL="2285987" algn="l" defTabSz="914395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6pPr>
                      <a:lvl7pPr marL="2743184" algn="l" defTabSz="914395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7pPr>
                      <a:lvl8pPr marL="3200381" algn="l" defTabSz="914395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8pPr>
                      <a:lvl9pPr marL="3657579" algn="l" defTabSz="914395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課題解決アプローチに則り、構造的に整理します。</a:t>
                      </a:r>
                      <a:endParaRPr kumimoji="1" lang="en-US" altLang="ja-JP" sz="16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課題～要因～対策～期待する効果を整理し、可視化</a:t>
                      </a:r>
                      <a:r>
                        <a:rPr kumimoji="1" lang="en-US" altLang="ja-JP" sz="16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/</a:t>
                      </a:r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分析によるデータ活用のテーマ案を導出。</a:t>
                      </a:r>
                      <a:endParaRPr kumimoji="1" lang="en-US" altLang="ja-JP" sz="16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B9BD5"/>
                      </a:solidFill>
                      <a:prstDash val="solid"/>
                      <a:miter lim="800000"/>
                    </a:lnT>
                    <a:lnB w="6350" cap="flat" cmpd="sng" algn="ctr">
                      <a:solidFill>
                        <a:srgbClr val="5B9BD5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76279649"/>
                  </a:ext>
                </a:extLst>
              </a:tr>
              <a:tr h="1336402">
                <a:tc>
                  <a:txBody>
                    <a:bodyPr/>
                    <a:lstStyle>
                      <a:lvl1pPr marL="0" algn="l" defTabSz="914395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1pPr>
                      <a:lvl2pPr marL="457197" algn="l" defTabSz="914395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2pPr>
                      <a:lvl3pPr marL="914395" algn="l" defTabSz="914395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3pPr>
                      <a:lvl4pPr marL="1371592" algn="l" defTabSz="914395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4pPr>
                      <a:lvl5pPr marL="1828789" algn="l" defTabSz="914395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5pPr>
                      <a:lvl6pPr marL="2285987" algn="l" defTabSz="914395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6pPr>
                      <a:lvl7pPr marL="2743184" algn="l" defTabSz="914395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7pPr>
                      <a:lvl8pPr marL="3200381" algn="l" defTabSz="914395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8pPr>
                      <a:lvl9pPr marL="3657579" algn="l" defTabSz="914395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r>
                        <a:rPr kumimoji="1" lang="en-US" altLang="ja-JP" sz="16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5B9BD5"/>
                      </a:solidFill>
                      <a:prstDash val="solid"/>
                      <a:miter lim="800000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B9BD5"/>
                      </a:solidFill>
                      <a:prstDash val="solid"/>
                      <a:miter lim="800000"/>
                    </a:lnT>
                    <a:lnB w="6350" cap="flat" cmpd="sng" algn="ctr">
                      <a:solidFill>
                        <a:srgbClr val="5B9BD5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95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1pPr>
                      <a:lvl2pPr marL="457197" algn="l" defTabSz="914395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2pPr>
                      <a:lvl3pPr marL="914395" algn="l" defTabSz="914395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3pPr>
                      <a:lvl4pPr marL="1371592" algn="l" defTabSz="914395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4pPr>
                      <a:lvl5pPr marL="1828789" algn="l" defTabSz="914395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5pPr>
                      <a:lvl6pPr marL="2285987" algn="l" defTabSz="914395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6pPr>
                      <a:lvl7pPr marL="2743184" algn="l" defTabSz="914395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7pPr>
                      <a:lvl8pPr marL="3200381" algn="l" defTabSz="914395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8pPr>
                      <a:lvl9pPr marL="3657579" algn="l" defTabSz="914395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現状とあるべき姿の定義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B9BD5"/>
                      </a:solidFill>
                      <a:prstDash val="solid"/>
                      <a:miter lim="800000"/>
                    </a:lnT>
                    <a:lnB w="6350" cap="flat" cmpd="sng" algn="ctr">
                      <a:solidFill>
                        <a:srgbClr val="5B9BD5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95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1pPr>
                      <a:lvl2pPr marL="457197" algn="l" defTabSz="914395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2pPr>
                      <a:lvl3pPr marL="914395" algn="l" defTabSz="914395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3pPr>
                      <a:lvl4pPr marL="1371592" algn="l" defTabSz="914395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4pPr>
                      <a:lvl5pPr marL="1828789" algn="l" defTabSz="914395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5pPr>
                      <a:lvl6pPr marL="2285987" algn="l" defTabSz="914395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6pPr>
                      <a:lvl7pPr marL="2743184" algn="l" defTabSz="914395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7pPr>
                      <a:lvl8pPr marL="3200381" algn="l" defTabSz="914395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8pPr>
                      <a:lvl9pPr marL="3657579" algn="l" defTabSz="914395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pPr marL="285750" marR="0" lvl="0" indent="-285750" algn="l" defTabSz="91439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現状とあるべき姿を比較して、</a:t>
                      </a:r>
                      <a:r>
                        <a:rPr kumimoji="1" lang="en-US" altLang="ja-JP" sz="16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Gap</a:t>
                      </a:r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となる部分</a:t>
                      </a:r>
                      <a:r>
                        <a:rPr kumimoji="1" lang="en-US" altLang="ja-JP" sz="16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=</a:t>
                      </a:r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課題を整理。</a:t>
                      </a:r>
                      <a:endParaRPr kumimoji="1" lang="en-US" altLang="ja-JP" sz="16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B9BD5"/>
                      </a:solidFill>
                      <a:prstDash val="solid"/>
                      <a:miter lim="800000"/>
                    </a:lnT>
                    <a:lnB w="6350" cap="flat" cmpd="sng" algn="ctr">
                      <a:solidFill>
                        <a:srgbClr val="5B9BD5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26515322"/>
                  </a:ext>
                </a:extLst>
              </a:tr>
              <a:tr h="1336402">
                <a:tc>
                  <a:txBody>
                    <a:bodyPr/>
                    <a:lstStyle/>
                    <a:p>
                      <a:r>
                        <a:rPr kumimoji="1" lang="en-US" altLang="ja-JP" sz="16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5B9BD5"/>
                      </a:solidFill>
                      <a:prstDash val="solid"/>
                      <a:miter lim="800000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B9BD5"/>
                      </a:solidFill>
                      <a:prstDash val="solid"/>
                      <a:miter lim="800000"/>
                    </a:lnT>
                    <a:lnB w="6350" cap="flat" cmpd="sng" algn="ctr">
                      <a:solidFill>
                        <a:srgbClr val="5B9BD5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タスク整理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B9BD5"/>
                      </a:solidFill>
                      <a:prstDash val="solid"/>
                      <a:miter lim="800000"/>
                    </a:lnT>
                    <a:lnB w="6350" cap="flat" cmpd="sng" algn="ctr">
                      <a:solidFill>
                        <a:srgbClr val="5B9BD5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データ活用を実現するに要するタスクを抽出。</a:t>
                      </a:r>
                      <a:endParaRPr kumimoji="1" lang="en-US" altLang="ja-JP" sz="16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B9BD5"/>
                      </a:solidFill>
                      <a:prstDash val="solid"/>
                      <a:miter lim="800000"/>
                    </a:lnT>
                    <a:lnB w="6350" cap="flat" cmpd="sng" algn="ctr">
                      <a:solidFill>
                        <a:srgbClr val="5B9BD5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985718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778677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D57BFCDC-1EFB-4EB6-A423-2BB4C08F73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2</a:t>
            </a:fld>
            <a:endParaRPr kumimoji="1" lang="ja-JP" altLang="en-US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1F598FCF-E2F5-4F4E-B75C-89EF792EDA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0473" y="159023"/>
            <a:ext cx="9505503" cy="461665"/>
          </a:xfrm>
        </p:spPr>
        <p:txBody>
          <a:bodyPr/>
          <a:lstStyle/>
          <a:p>
            <a:r>
              <a:rPr kumimoji="1" lang="ja-JP" altLang="en-US" dirty="0"/>
              <a:t>課題整理ワークシート：</a:t>
            </a:r>
            <a:r>
              <a:rPr lang="en-US" altLang="ja-JP" dirty="0"/>
              <a:t>#1-</a:t>
            </a:r>
            <a:r>
              <a:rPr lang="ja-JP" altLang="en-US" dirty="0"/>
              <a:t>課題整理シート</a:t>
            </a:r>
            <a:endParaRPr kumimoji="1" lang="ja-JP" altLang="en-US" dirty="0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1D58278-CBF4-4188-8A7C-3F7DC56EE834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200026" y="764705"/>
            <a:ext cx="9505950" cy="525886"/>
          </a:xfrm>
        </p:spPr>
        <p:txBody>
          <a:bodyPr/>
          <a:lstStyle/>
          <a:p>
            <a:r>
              <a:rPr lang="ja-JP" altLang="en-US" dirty="0"/>
              <a:t>各種課題への対応を整理します。</a:t>
            </a:r>
            <a:endParaRPr lang="en-US" altLang="ja-JP" dirty="0"/>
          </a:p>
        </p:txBody>
      </p:sp>
      <p:graphicFrame>
        <p:nvGraphicFramePr>
          <p:cNvPr id="7" name="表 6">
            <a:extLst>
              <a:ext uri="{FF2B5EF4-FFF2-40B4-BE49-F238E27FC236}">
                <a16:creationId xmlns:a16="http://schemas.microsoft.com/office/drawing/2014/main" id="{2E8F8817-2915-4A27-A779-65E92D8B04E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7079005"/>
              </p:ext>
            </p:extLst>
          </p:nvPr>
        </p:nvGraphicFramePr>
        <p:xfrm>
          <a:off x="173013" y="1412776"/>
          <a:ext cx="9532515" cy="49685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9507">
                  <a:extLst>
                    <a:ext uri="{9D8B030D-6E8A-4147-A177-3AD203B41FA5}">
                      <a16:colId xmlns:a16="http://schemas.microsoft.com/office/drawing/2014/main" val="796905093"/>
                    </a:ext>
                  </a:extLst>
                </a:gridCol>
                <a:gridCol w="1809200">
                  <a:extLst>
                    <a:ext uri="{9D8B030D-6E8A-4147-A177-3AD203B41FA5}">
                      <a16:colId xmlns:a16="http://schemas.microsoft.com/office/drawing/2014/main" val="492938443"/>
                    </a:ext>
                  </a:extLst>
                </a:gridCol>
                <a:gridCol w="1809200">
                  <a:extLst>
                    <a:ext uri="{9D8B030D-6E8A-4147-A177-3AD203B41FA5}">
                      <a16:colId xmlns:a16="http://schemas.microsoft.com/office/drawing/2014/main" val="398202635"/>
                    </a:ext>
                  </a:extLst>
                </a:gridCol>
                <a:gridCol w="1809200">
                  <a:extLst>
                    <a:ext uri="{9D8B030D-6E8A-4147-A177-3AD203B41FA5}">
                      <a16:colId xmlns:a16="http://schemas.microsoft.com/office/drawing/2014/main" val="1640693696"/>
                    </a:ext>
                  </a:extLst>
                </a:gridCol>
                <a:gridCol w="1809200">
                  <a:extLst>
                    <a:ext uri="{9D8B030D-6E8A-4147-A177-3AD203B41FA5}">
                      <a16:colId xmlns:a16="http://schemas.microsoft.com/office/drawing/2014/main" val="3735312679"/>
                    </a:ext>
                  </a:extLst>
                </a:gridCol>
                <a:gridCol w="1836208">
                  <a:extLst>
                    <a:ext uri="{9D8B030D-6E8A-4147-A177-3AD203B41FA5}">
                      <a16:colId xmlns:a16="http://schemas.microsoft.com/office/drawing/2014/main" val="1094791392"/>
                    </a:ext>
                  </a:extLst>
                </a:gridCol>
              </a:tblGrid>
              <a:tr h="584065"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課題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要因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対策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期待する効果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可視化</a:t>
                      </a:r>
                      <a:r>
                        <a:rPr kumimoji="1" lang="en-US" altLang="ja-JP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/</a:t>
                      </a: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分析方法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62692091"/>
                  </a:ext>
                </a:extLst>
              </a:tr>
              <a:tr h="1461496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kumimoji="1"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5863373"/>
                  </a:ext>
                </a:extLst>
              </a:tr>
              <a:tr h="1461496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0565904"/>
                  </a:ext>
                </a:extLst>
              </a:tr>
              <a:tr h="1461496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30872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21738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D57BFCDC-1EFB-4EB6-A423-2BB4C08F73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3</a:t>
            </a:fld>
            <a:endParaRPr kumimoji="1" lang="ja-JP" altLang="en-US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1F598FCF-E2F5-4F4E-B75C-89EF792EDA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0473" y="159023"/>
            <a:ext cx="9505503" cy="461665"/>
          </a:xfrm>
        </p:spPr>
        <p:txBody>
          <a:bodyPr/>
          <a:lstStyle/>
          <a:p>
            <a:r>
              <a:rPr kumimoji="1" lang="ja-JP" altLang="en-US" dirty="0"/>
              <a:t>課題整理ワークシート：</a:t>
            </a:r>
            <a:r>
              <a:rPr lang="en-US" altLang="ja-JP" dirty="0"/>
              <a:t>#2-</a:t>
            </a:r>
            <a:r>
              <a:rPr lang="ja-JP" altLang="en-US" dirty="0"/>
              <a:t>現状とあるべき姿の定義</a:t>
            </a:r>
            <a:endParaRPr kumimoji="1" lang="ja-JP" altLang="en-US" dirty="0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1D58278-CBF4-4188-8A7C-3F7DC56EE834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200026" y="764705"/>
            <a:ext cx="9505950" cy="525886"/>
          </a:xfrm>
        </p:spPr>
        <p:txBody>
          <a:bodyPr/>
          <a:lstStyle/>
          <a:p>
            <a:r>
              <a:rPr lang="ja-JP" altLang="en-US" dirty="0"/>
              <a:t>課題に対して、現状とあるべき姿の</a:t>
            </a:r>
            <a:r>
              <a:rPr lang="en-US" altLang="ja-JP" dirty="0"/>
              <a:t>GAP</a:t>
            </a:r>
            <a:r>
              <a:rPr lang="ja-JP" altLang="en-US" dirty="0"/>
              <a:t>を可視化します。</a:t>
            </a:r>
            <a:endParaRPr lang="en-US" altLang="ja-JP" dirty="0"/>
          </a:p>
        </p:txBody>
      </p:sp>
      <p:graphicFrame>
        <p:nvGraphicFramePr>
          <p:cNvPr id="7" name="表 6">
            <a:extLst>
              <a:ext uri="{FF2B5EF4-FFF2-40B4-BE49-F238E27FC236}">
                <a16:creationId xmlns:a16="http://schemas.microsoft.com/office/drawing/2014/main" id="{2E8F8817-2915-4A27-A779-65E92D8B04E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7618354"/>
              </p:ext>
            </p:extLst>
          </p:nvPr>
        </p:nvGraphicFramePr>
        <p:xfrm>
          <a:off x="173013" y="1412776"/>
          <a:ext cx="9532516" cy="49685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9507">
                  <a:extLst>
                    <a:ext uri="{9D8B030D-6E8A-4147-A177-3AD203B41FA5}">
                      <a16:colId xmlns:a16="http://schemas.microsoft.com/office/drawing/2014/main" val="796905093"/>
                    </a:ext>
                  </a:extLst>
                </a:gridCol>
                <a:gridCol w="3615660">
                  <a:extLst>
                    <a:ext uri="{9D8B030D-6E8A-4147-A177-3AD203B41FA5}">
                      <a16:colId xmlns:a16="http://schemas.microsoft.com/office/drawing/2014/main" val="492938443"/>
                    </a:ext>
                  </a:extLst>
                </a:gridCol>
                <a:gridCol w="3615660">
                  <a:extLst>
                    <a:ext uri="{9D8B030D-6E8A-4147-A177-3AD203B41FA5}">
                      <a16:colId xmlns:a16="http://schemas.microsoft.com/office/drawing/2014/main" val="1094791392"/>
                    </a:ext>
                  </a:extLst>
                </a:gridCol>
                <a:gridCol w="1841689">
                  <a:extLst>
                    <a:ext uri="{9D8B030D-6E8A-4147-A177-3AD203B41FA5}">
                      <a16:colId xmlns:a16="http://schemas.microsoft.com/office/drawing/2014/main" val="342445110"/>
                    </a:ext>
                  </a:extLst>
                </a:gridCol>
              </a:tblGrid>
              <a:tr h="584065"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現状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あるべき姿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課題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62692091"/>
                  </a:ext>
                </a:extLst>
              </a:tr>
              <a:tr h="1461496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kumimoji="1"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5863373"/>
                  </a:ext>
                </a:extLst>
              </a:tr>
              <a:tr h="1461496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0565904"/>
                  </a:ext>
                </a:extLst>
              </a:tr>
              <a:tr h="1461496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30872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608653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4</a:t>
            </a:fld>
            <a:endParaRPr kumimoji="1" lang="ja-JP" altLang="en-US"/>
          </a:p>
        </p:txBody>
      </p:sp>
      <p:grpSp>
        <p:nvGrpSpPr>
          <p:cNvPr id="35" name="グループ化 34"/>
          <p:cNvGrpSpPr/>
          <p:nvPr/>
        </p:nvGrpSpPr>
        <p:grpSpPr>
          <a:xfrm>
            <a:off x="167778" y="873004"/>
            <a:ext cx="9529335" cy="5724348"/>
            <a:chOff x="167778" y="1228223"/>
            <a:chExt cx="11856442" cy="5396211"/>
          </a:xfrm>
        </p:grpSpPr>
        <p:sp>
          <p:nvSpPr>
            <p:cNvPr id="36" name="正方形/長方形 35"/>
            <p:cNvSpPr/>
            <p:nvPr/>
          </p:nvSpPr>
          <p:spPr>
            <a:xfrm>
              <a:off x="167781" y="1228223"/>
              <a:ext cx="11856438" cy="289668"/>
            </a:xfrm>
            <a:prstGeom prst="rect">
              <a:avLst/>
            </a:prstGeom>
            <a:solidFill>
              <a:srgbClr val="4472C4"/>
            </a:solidFill>
            <a:ln w="952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400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行う必要のあるタスク</a:t>
              </a:r>
              <a:endParaRPr lang="en-US" altLang="ja-JP" sz="1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37" name="正方形/長方形 36">
              <a:extLst>
                <a:ext uri="{FF2B5EF4-FFF2-40B4-BE49-F238E27FC236}">
                  <a16:creationId xmlns:a16="http://schemas.microsoft.com/office/drawing/2014/main" id="{F256BDBE-EB81-4D5C-886D-AFF4BEC0E904}"/>
                </a:ext>
              </a:extLst>
            </p:cNvPr>
            <p:cNvSpPr/>
            <p:nvPr/>
          </p:nvSpPr>
          <p:spPr>
            <a:xfrm>
              <a:off x="167780" y="1517892"/>
              <a:ext cx="5928222" cy="21488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ja-JP" sz="1400" b="1" kern="1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【</a:t>
              </a:r>
              <a:r>
                <a:rPr lang="ja-JP" altLang="en-US" sz="1400" b="1" kern="1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事前準備</a:t>
              </a:r>
              <a:r>
                <a:rPr lang="en-US" altLang="ja-JP" sz="1400" b="1" kern="1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】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altLang="ja-JP" sz="1400" b="1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altLang="ja-JP" sz="1400" b="1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38" name="正方形/長方形 37">
              <a:extLst>
                <a:ext uri="{FF2B5EF4-FFF2-40B4-BE49-F238E27FC236}">
                  <a16:creationId xmlns:a16="http://schemas.microsoft.com/office/drawing/2014/main" id="{F256BDBE-EB81-4D5C-886D-AFF4BEC0E904}"/>
                </a:ext>
              </a:extLst>
            </p:cNvPr>
            <p:cNvSpPr/>
            <p:nvPr/>
          </p:nvSpPr>
          <p:spPr>
            <a:xfrm>
              <a:off x="6096001" y="1517892"/>
              <a:ext cx="5928219" cy="21488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ja-JP" sz="1400" b="1" kern="1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【</a:t>
              </a:r>
              <a:r>
                <a:rPr lang="ja-JP" altLang="en-US" sz="1400" b="1" kern="1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社内調整</a:t>
              </a:r>
              <a:r>
                <a:rPr lang="en-US" altLang="ja-JP" sz="1400" b="1" kern="1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】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altLang="ja-JP" sz="1400" b="1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altLang="ja-JP" sz="1400" b="1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altLang="ja-JP" sz="1400" b="1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altLang="ja-JP" sz="1400" b="1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altLang="ja-JP" sz="1400" b="1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altLang="ja-JP" sz="1400" b="1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altLang="ja-JP" sz="1400" b="1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altLang="ja-JP" sz="1400" b="1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>
                <a:spcAft>
                  <a:spcPts val="0"/>
                </a:spcAft>
                <a:tabLst>
                  <a:tab pos="228600" algn="l"/>
                </a:tabLst>
              </a:pPr>
              <a:endParaRPr lang="en-US" altLang="ja-JP" sz="14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39" name="正方形/長方形 38">
              <a:extLst>
                <a:ext uri="{FF2B5EF4-FFF2-40B4-BE49-F238E27FC236}">
                  <a16:creationId xmlns:a16="http://schemas.microsoft.com/office/drawing/2014/main" id="{F256BDBE-EB81-4D5C-886D-AFF4BEC0E904}"/>
                </a:ext>
              </a:extLst>
            </p:cNvPr>
            <p:cNvSpPr/>
            <p:nvPr/>
          </p:nvSpPr>
          <p:spPr>
            <a:xfrm>
              <a:off x="167780" y="3665221"/>
              <a:ext cx="5928222" cy="21488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ja-JP" sz="1400" b="1" kern="1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【</a:t>
              </a:r>
              <a:r>
                <a:rPr lang="ja-JP" altLang="en-US" sz="1400" b="1" kern="1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分析実施</a:t>
              </a:r>
              <a:r>
                <a:rPr lang="en-US" altLang="ja-JP" sz="1400" b="1" kern="1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】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altLang="ja-JP" sz="1400" b="1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altLang="ja-JP" sz="1400" b="1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altLang="ja-JP" sz="1400" b="1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altLang="ja-JP" sz="1400" b="1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altLang="ja-JP" sz="1400" b="1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altLang="ja-JP" sz="14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40" name="正方形/長方形 39">
              <a:extLst>
                <a:ext uri="{FF2B5EF4-FFF2-40B4-BE49-F238E27FC236}">
                  <a16:creationId xmlns:a16="http://schemas.microsoft.com/office/drawing/2014/main" id="{F256BDBE-EB81-4D5C-886D-AFF4BEC0E904}"/>
                </a:ext>
              </a:extLst>
            </p:cNvPr>
            <p:cNvSpPr/>
            <p:nvPr/>
          </p:nvSpPr>
          <p:spPr>
            <a:xfrm>
              <a:off x="6096001" y="3665220"/>
              <a:ext cx="5928219" cy="21488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ja-JP" sz="1400" b="1" kern="1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【</a:t>
              </a:r>
              <a:r>
                <a:rPr lang="ja-JP" altLang="en-US" sz="1400" b="1" kern="1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アクションの検討</a:t>
              </a:r>
              <a:r>
                <a:rPr lang="en-US" altLang="ja-JP" sz="1400" b="1" kern="1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】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altLang="ja-JP" sz="1400" b="1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altLang="ja-JP" sz="1400" b="1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altLang="ja-JP" sz="1400" b="1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>
                <a:spcAft>
                  <a:spcPts val="0"/>
                </a:spcAft>
                <a:tabLst>
                  <a:tab pos="228600" algn="l"/>
                </a:tabLst>
              </a:pPr>
              <a:endParaRPr lang="en-US" altLang="ja-JP" sz="14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41" name="正方形/長方形 40">
              <a:extLst>
                <a:ext uri="{FF2B5EF4-FFF2-40B4-BE49-F238E27FC236}">
                  <a16:creationId xmlns:a16="http://schemas.microsoft.com/office/drawing/2014/main" id="{F256BDBE-EB81-4D5C-886D-AFF4BEC0E904}"/>
                </a:ext>
              </a:extLst>
            </p:cNvPr>
            <p:cNvSpPr/>
            <p:nvPr/>
          </p:nvSpPr>
          <p:spPr>
            <a:xfrm>
              <a:off x="167778" y="5805348"/>
              <a:ext cx="11856441" cy="81908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ja-JP" sz="1400" b="1" kern="1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【</a:t>
              </a:r>
              <a:r>
                <a:rPr lang="ja-JP" altLang="en-US" sz="1400" b="1" kern="1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その他</a:t>
              </a:r>
              <a:r>
                <a:rPr lang="en-US" altLang="ja-JP" sz="1400" b="1" kern="1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】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altLang="ja-JP" sz="1400" b="1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altLang="ja-JP" sz="1400" b="1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altLang="ja-JP" sz="1400" b="1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altLang="ja-JP" sz="1400" b="1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altLang="ja-JP" sz="1400" b="1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altLang="ja-JP" sz="14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12" name="タイトル 2">
            <a:extLst>
              <a:ext uri="{FF2B5EF4-FFF2-40B4-BE49-F238E27FC236}">
                <a16:creationId xmlns:a16="http://schemas.microsoft.com/office/drawing/2014/main" id="{33679912-77D0-472B-849F-B1014A64A52B}"/>
              </a:ext>
            </a:extLst>
          </p:cNvPr>
          <p:cNvSpPr txBox="1">
            <a:spLocks/>
          </p:cNvSpPr>
          <p:nvPr/>
        </p:nvSpPr>
        <p:spPr>
          <a:xfrm>
            <a:off x="200473" y="159023"/>
            <a:ext cx="9505503" cy="461665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kumimoji="1" lang="ja-JP" altLang="en-US" sz="2400" b="1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lang="ja-JP" altLang="en-US" dirty="0"/>
              <a:t>課題整理ワークシート：</a:t>
            </a:r>
            <a:r>
              <a:rPr lang="en-US" altLang="ja-JP" dirty="0"/>
              <a:t>#3-</a:t>
            </a:r>
            <a:r>
              <a:rPr lang="ja-JP" altLang="en-US" dirty="0"/>
              <a:t>タスク整理</a:t>
            </a:r>
          </a:p>
        </p:txBody>
      </p:sp>
    </p:spTree>
    <p:extLst>
      <p:ext uri="{BB962C8B-B14F-4D97-AF65-F5344CB8AC3E}">
        <p14:creationId xmlns:p14="http://schemas.microsoft.com/office/powerpoint/2010/main" val="629078618"/>
      </p:ext>
    </p:extLst>
  </p:cSld>
  <p:clrMapOvr>
    <a:masterClrMapping/>
  </p:clrMapOvr>
</p:sld>
</file>

<file path=ppt/theme/theme1.xml><?xml version="1.0" encoding="utf-8"?>
<a:theme xmlns:a="http://schemas.openxmlformats.org/drawingml/2006/main" name="【機○・記載例なし】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rtlCol="0" anchor="ctr"/>
      <a:lstStyle>
        <a:defPPr algn="l">
          <a:defRPr kumimoji="0" sz="1800" dirty="0" smtClean="0">
            <a:latin typeface="Meiryo UI" panose="020B0604030504040204" pitchFamily="50" charset="-128"/>
            <a:ea typeface="Meiryo UI" panose="020B0604030504040204" pitchFamily="50" charset="-128"/>
          </a:defRPr>
        </a:defPPr>
      </a:lstStyle>
    </a:spDef>
    <a:txDef>
      <a:spPr>
        <a:noFill/>
      </a:spPr>
      <a:bodyPr wrap="square" rtlCol="0">
        <a:spAutoFit/>
      </a:bodyPr>
      <a:lstStyle>
        <a:defPPr>
          <a:defRPr kumimoji="1" dirty="0" smtClean="0"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ヘッダー修正（PPT）.pptx" id="{BA91829E-AC79-4E60-8307-CE9768C582EC}" vid="{3DAD78C8-E631-4243-AE77-7CF5444DEDC9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226</Words>
  <Application>Microsoft Office PowerPoint</Application>
  <PresentationFormat>A4 210 x 297 mm</PresentationFormat>
  <Paragraphs>65</Paragraphs>
  <Slides>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1" baseType="lpstr">
      <vt:lpstr>Meiryo UI</vt:lpstr>
      <vt:lpstr>ＭＳ Ｐゴシック</vt:lpstr>
      <vt:lpstr>Arial</vt:lpstr>
      <vt:lpstr>Calibri</vt:lpstr>
      <vt:lpstr>Wingdings</vt:lpstr>
      <vt:lpstr>【機○・記載例なし】</vt:lpstr>
      <vt:lpstr>PowerPoint プレゼンテーション</vt:lpstr>
      <vt:lpstr>課題整理ワークシート：一覧</vt:lpstr>
      <vt:lpstr>課題整理ワークシート：#1-課題整理シート</vt:lpstr>
      <vt:lpstr>課題整理ワークシート：#2-現状とあるべき姿の定義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2021-06-05T11:59:55Z</dcterms:created>
  <dcterms:modified xsi:type="dcterms:W3CDTF">2024-08-30T00:56:27Z</dcterms:modified>
</cp:coreProperties>
</file>