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45" r:id="rId2"/>
    <p:sldId id="577" r:id="rId3"/>
    <p:sldId id="579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1F497D"/>
    <a:srgbClr val="E9EDF4"/>
    <a:srgbClr val="E6B9B8"/>
    <a:srgbClr val="8EB4E3"/>
    <a:srgbClr val="4472C4"/>
    <a:srgbClr val="B8BABF"/>
    <a:srgbClr val="4A7EBB"/>
    <a:srgbClr val="B197D3"/>
    <a:srgbClr val="824B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176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5009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5" name="テキスト プレースホルダー 11">
            <a:extLst>
              <a:ext uri="{FF2B5EF4-FFF2-40B4-BE49-F238E27FC236}">
                <a16:creationId xmlns:a16="http://schemas.microsoft.com/office/drawing/2014/main" id="{8F2C77AF-9E8C-419B-9CA8-FEA8ED8D5B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3" lvl="0" indent="-257173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9">
            <a:extLst>
              <a:ext uri="{FF2B5EF4-FFF2-40B4-BE49-F238E27FC236}">
                <a16:creationId xmlns:a16="http://schemas.microsoft.com/office/drawing/2014/main" id="{C3C38FD5-B7F1-4CD3-86BA-646A958CCA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0027" y="1547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165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2024/8/30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36576" y="2132856"/>
            <a:ext cx="7709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地域中小企業データ活用ブートキャンプ事業</a:t>
            </a:r>
            <a:endParaRPr lang="en-US" altLang="ja-JP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3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ビジョニングシート</a:t>
            </a:r>
            <a:endParaRPr lang="en-US" altLang="ja-JP" sz="32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9CA6DF-25DC-4823-AD11-B1980DA87C51}"/>
              </a:ext>
            </a:extLst>
          </p:cNvPr>
          <p:cNvSpPr/>
          <p:nvPr/>
        </p:nvSpPr>
        <p:spPr bwMode="auto">
          <a:xfrm>
            <a:off x="8017990" y="188640"/>
            <a:ext cx="1656184" cy="648072"/>
          </a:xfrm>
          <a:prstGeom prst="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800">
                <a:latin typeface="Meiryo UI" panose="020B0604030504040204" pitchFamily="50" charset="-128"/>
                <a:ea typeface="Meiryo UI" panose="020B0604030504040204" pitchFamily="50" charset="-128"/>
              </a:rPr>
              <a:t>様式１</a:t>
            </a:r>
            <a:endParaRPr kumimoji="0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505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31246F4-DE9D-48B5-8181-0C06E056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3800E4C-03DC-4ECC-91CC-0D5D84204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3" y="159023"/>
            <a:ext cx="9505503" cy="461665"/>
          </a:xfrm>
        </p:spPr>
        <p:txBody>
          <a:bodyPr/>
          <a:lstStyle/>
          <a:p>
            <a:r>
              <a:rPr kumimoji="1" lang="ja-JP" altLang="en-US" dirty="0"/>
              <a:t>ワークシート：一覧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AE51BEB0-EB5F-4A8A-A63F-C714C78DFE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</p:spPr>
        <p:txBody>
          <a:bodyPr/>
          <a:lstStyle/>
          <a:p>
            <a:r>
              <a:rPr lang="en-US" altLang="ja-JP" dirty="0"/>
              <a:t>DX</a:t>
            </a:r>
            <a:r>
              <a:rPr lang="ja-JP" altLang="en-US" dirty="0"/>
              <a:t>ビジョニングシートを用いて、企業（もしくは組織）の未来を描いてみてください。</a:t>
            </a:r>
            <a:endParaRPr lang="en-US" altLang="ja-JP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7A6E4401-FD4D-4261-BA70-90A53EAB2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024938"/>
              </p:ext>
            </p:extLst>
          </p:nvPr>
        </p:nvGraphicFramePr>
        <p:xfrm>
          <a:off x="218820" y="1484784"/>
          <a:ext cx="9487156" cy="1671682"/>
        </p:xfrm>
        <a:graphic>
          <a:graphicData uri="http://schemas.openxmlformats.org/drawingml/2006/table">
            <a:tbl>
              <a:tblPr firstRow="1" bandRow="1"/>
              <a:tblGrid>
                <a:gridCol w="423983">
                  <a:extLst>
                    <a:ext uri="{9D8B030D-6E8A-4147-A177-3AD203B41FA5}">
                      <a16:colId xmlns:a16="http://schemas.microsoft.com/office/drawing/2014/main" val="4286839961"/>
                    </a:ext>
                  </a:extLst>
                </a:gridCol>
                <a:gridCol w="1861925">
                  <a:extLst>
                    <a:ext uri="{9D8B030D-6E8A-4147-A177-3AD203B41FA5}">
                      <a16:colId xmlns:a16="http://schemas.microsoft.com/office/drawing/2014/main" val="1805392172"/>
                    </a:ext>
                  </a:extLst>
                </a:gridCol>
                <a:gridCol w="7201248">
                  <a:extLst>
                    <a:ext uri="{9D8B030D-6E8A-4147-A177-3AD203B41FA5}">
                      <a16:colId xmlns:a16="http://schemas.microsoft.com/office/drawing/2014/main" val="318883846"/>
                    </a:ext>
                  </a:extLst>
                </a:gridCol>
              </a:tblGrid>
              <a:tr h="288032"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#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タイトル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ビジョニングシートの目的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99208"/>
                  </a:ext>
                </a:extLst>
              </a:tr>
              <a:tr h="1336402"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ビジョニング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シート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企業（もしくは組織）の描く未来を見える化する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トップのご意向もイメージしながら、皆さまが考える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とそれに資するデータ活用でどのような企業（もしくは組織）に成長したいか、社内（もしくは組織内）で共通認識を設ける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279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86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57BFCDC-1EFB-4EB6-A423-2BB4C08F7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F598FCF-E2F5-4F4E-B75C-89EF792E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3" y="159023"/>
            <a:ext cx="9505503" cy="461665"/>
          </a:xfrm>
        </p:spPr>
        <p:txBody>
          <a:bodyPr/>
          <a:lstStyle/>
          <a:p>
            <a:r>
              <a:rPr kumimoji="1" lang="en-US" altLang="ja-JP" dirty="0"/>
              <a:t>DX</a:t>
            </a:r>
            <a:r>
              <a:rPr kumimoji="1" lang="ja-JP" altLang="en-US" dirty="0"/>
              <a:t>ビジョニングシート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E18389A-B229-4DD1-A56D-364DBF1C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20591"/>
              </p:ext>
            </p:extLst>
          </p:nvPr>
        </p:nvGraphicFramePr>
        <p:xfrm>
          <a:off x="200026" y="1484781"/>
          <a:ext cx="9505950" cy="504056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24582">
                  <a:extLst>
                    <a:ext uri="{9D8B030D-6E8A-4147-A177-3AD203B41FA5}">
                      <a16:colId xmlns:a16="http://schemas.microsoft.com/office/drawing/2014/main" val="2735619061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659363193"/>
                    </a:ext>
                  </a:extLst>
                </a:gridCol>
                <a:gridCol w="2304704">
                  <a:extLst>
                    <a:ext uri="{9D8B030D-6E8A-4147-A177-3AD203B41FA5}">
                      <a16:colId xmlns:a16="http://schemas.microsoft.com/office/drawing/2014/main" val="2196583244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未来の姿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実現するための課題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864356"/>
                  </a:ext>
                </a:extLst>
              </a:tr>
              <a:tr h="2304257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年後になりたい</a:t>
                      </a:r>
                      <a:endParaRPr kumimoji="1" lang="en-US" altLang="ja-JP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企業・組織の姿は？</a:t>
                      </a:r>
                      <a:endParaRPr kumimoji="1" lang="en-US" altLang="ja-JP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641466"/>
                  </a:ext>
                </a:extLst>
              </a:tr>
              <a:tr h="230425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その時に</a:t>
                      </a:r>
                      <a:endParaRPr kumimoji="1" lang="en-US" altLang="ja-JP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DX</a:t>
                      </a:r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で何ができるとよいか？</a:t>
                      </a: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030485"/>
                  </a:ext>
                </a:extLst>
              </a:tr>
            </a:tbl>
          </a:graphicData>
        </a:graphic>
      </p:graphicFrame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EC698C90-B939-43AC-90AD-E1087D0763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ja-JP" altLang="en-US" dirty="0"/>
              <a:t>企業（もしくは組織）の未来を想像してみましょう！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1272173864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147</Words>
  <Application>Microsoft Office PowerPoint</Application>
  <PresentationFormat>A4 210 x 297 mm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ワークシート：一覧</vt:lpstr>
      <vt:lpstr>DXビジョニングシート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2021-06-05T11:59:55Z</dcterms:created>
  <dcterms:modified xsi:type="dcterms:W3CDTF">2024-08-30T00:56:00Z</dcterms:modified>
</cp:coreProperties>
</file>